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256" r:id="rId5"/>
    <p:sldId id="257" r:id="rId6"/>
    <p:sldId id="261" r:id="rId7"/>
    <p:sldId id="259" r:id="rId8"/>
    <p:sldId id="260" r:id="rId9"/>
    <p:sldId id="274" r:id="rId10"/>
    <p:sldId id="266" r:id="rId11"/>
    <p:sldId id="276" r:id="rId12"/>
    <p:sldId id="277" r:id="rId13"/>
    <p:sldId id="278" r:id="rId14"/>
    <p:sldId id="279" r:id="rId15"/>
    <p:sldId id="275" r:id="rId16"/>
    <p:sldId id="262" r:id="rId17"/>
    <p:sldId id="264" r:id="rId18"/>
    <p:sldId id="263" r:id="rId19"/>
    <p:sldId id="268" r:id="rId20"/>
    <p:sldId id="267" r:id="rId21"/>
    <p:sldId id="269" r:id="rId22"/>
    <p:sldId id="270" r:id="rId23"/>
    <p:sldId id="271" r:id="rId24"/>
    <p:sldId id="272" r:id="rId25"/>
    <p:sldId id="273" r:id="rId26"/>
    <p:sldId id="280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3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A76F12D-2985-47C3-A07C-9F03DD159D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F83A19-1DC2-46DB-B3A1-ECF7C417E9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919E1-43AC-4CED-9500-DF4C100BDBF7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D6289-F1C3-4041-A186-E428808BD1C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17ECA2-D3CC-4290-9914-977FED6D365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98A85-43CB-4CDC-8FF1-647F52B29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0913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9B7A66-B7EB-42C9-B5DD-873741A09959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3B4569-3B6E-468D-B981-DA515F47B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208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B4569-3B6E-468D-B981-DA515F47B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569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34071"/>
            <a:chOff x="-329674" y="-51881"/>
            <a:chExt cx="12515851" cy="6934071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15853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lukovica.si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10">
            <a:extLst>
              <a:ext uri="{FF2B5EF4-FFF2-40B4-BE49-F238E27FC236}">
                <a16:creationId xmlns:a16="http://schemas.microsoft.com/office/drawing/2014/main" id="{8113A04A-104D-4474-943E-F08D367CC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12">
            <a:extLst>
              <a:ext uri="{FF2B5EF4-FFF2-40B4-BE49-F238E27FC236}">
                <a16:creationId xmlns:a16="http://schemas.microsoft.com/office/drawing/2014/main" id="{C7B8B13B-100F-477D-BF8C-4E0F67468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E8827DA9-3DCA-4743-A1B9-46C3EEFA5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6">
              <a:extLst>
                <a:ext uri="{FF2B5EF4-FFF2-40B4-BE49-F238E27FC236}">
                  <a16:creationId xmlns:a16="http://schemas.microsoft.com/office/drawing/2014/main" id="{50B4F698-2DE1-4BB9-BDAB-8FDEEE98B7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4E5D247A-45D5-4008-95DD-151F92A816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8">
              <a:extLst>
                <a:ext uri="{FF2B5EF4-FFF2-40B4-BE49-F238E27FC236}">
                  <a16:creationId xmlns:a16="http://schemas.microsoft.com/office/drawing/2014/main" id="{495C0354-49FA-4184-A64C-C42144D35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825F8F3E-30F4-4D79-BBBA-D9DF889AC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0">
              <a:extLst>
                <a:ext uri="{FF2B5EF4-FFF2-40B4-BE49-F238E27FC236}">
                  <a16:creationId xmlns:a16="http://schemas.microsoft.com/office/drawing/2014/main" id="{CAB4EBF0-4FA9-40ED-948D-02FF5E03B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9F670714-12CF-47C8-8D91-14A198DE5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2">
              <a:extLst>
                <a:ext uri="{FF2B5EF4-FFF2-40B4-BE49-F238E27FC236}">
                  <a16:creationId xmlns:a16="http://schemas.microsoft.com/office/drawing/2014/main" id="{ACDF78B2-D4A5-4311-B507-3D85C21C53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3F8D1279-65AF-4883-8269-E2CB8E50B7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18A7BDAC-6C62-4A7A-831D-24654A1DBA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E6EFC33C-2F65-451F-ADFB-4014CC586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6">
              <a:extLst>
                <a:ext uri="{FF2B5EF4-FFF2-40B4-BE49-F238E27FC236}">
                  <a16:creationId xmlns:a16="http://schemas.microsoft.com/office/drawing/2014/main" id="{B43994E5-EEC9-4933-8237-C99E40B27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B11D7CFC-0A9B-4453-ABED-9E760E35C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8">
              <a:extLst>
                <a:ext uri="{FF2B5EF4-FFF2-40B4-BE49-F238E27FC236}">
                  <a16:creationId xmlns:a16="http://schemas.microsoft.com/office/drawing/2014/main" id="{1F589B38-5540-4961-BFFE-E2F77CF6F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996B2A58-5E43-42E1-8B2A-9642199E3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20">
              <a:extLst>
                <a:ext uri="{FF2B5EF4-FFF2-40B4-BE49-F238E27FC236}">
                  <a16:creationId xmlns:a16="http://schemas.microsoft.com/office/drawing/2014/main" id="{64553910-DD9F-4C3D-BF02-3DD16AE27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6595C7BF-AFE1-4CC5-A8AC-217BF784D6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22">
              <a:extLst>
                <a:ext uri="{FF2B5EF4-FFF2-40B4-BE49-F238E27FC236}">
                  <a16:creationId xmlns:a16="http://schemas.microsoft.com/office/drawing/2014/main" id="{351A7B3C-025D-4282-B39D-5B2917427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9FC7288D-61BE-4684-8408-F0C5BC5B7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6" name="Group 33">
            <a:extLst>
              <a:ext uri="{FF2B5EF4-FFF2-40B4-BE49-F238E27FC236}">
                <a16:creationId xmlns:a16="http://schemas.microsoft.com/office/drawing/2014/main" id="{E4EAF9E2-F535-4C56-ABAB-48DD8688D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7084" y="1186483"/>
            <a:ext cx="6509954" cy="4477933"/>
            <a:chOff x="807084" y="1186483"/>
            <a:chExt cx="6509954" cy="4477933"/>
          </a:xfrm>
        </p:grpSpPr>
        <p:sp>
          <p:nvSpPr>
            <p:cNvPr id="67" name="Rectangle 34">
              <a:extLst>
                <a:ext uri="{FF2B5EF4-FFF2-40B4-BE49-F238E27FC236}">
                  <a16:creationId xmlns:a16="http://schemas.microsoft.com/office/drawing/2014/main" id="{1C2055AE-60DA-46E8-90DB-4CB5089DCD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846" y="1186483"/>
              <a:ext cx="6508430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39">
              <a:extLst>
                <a:ext uri="{FF2B5EF4-FFF2-40B4-BE49-F238E27FC236}">
                  <a16:creationId xmlns:a16="http://schemas.microsoft.com/office/drawing/2014/main" id="{DD953787-54F8-44EA-A37E-9FA756ECF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858445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36">
              <a:extLst>
                <a:ext uri="{FF2B5EF4-FFF2-40B4-BE49-F238E27FC236}">
                  <a16:creationId xmlns:a16="http://schemas.microsoft.com/office/drawing/2014/main" id="{3FF9ED56-3E39-4E5C-909A-B8CF96A46E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6509954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0752FD7-76EF-4EBF-8807-5A08A9C8EA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5414" y="2075504"/>
            <a:ext cx="6337231" cy="1748729"/>
          </a:xfrm>
        </p:spPr>
        <p:txBody>
          <a:bodyPr vert="horz" lIns="228600" tIns="228600" rIns="228600" bIns="0" rtlCol="0" anchor="b">
            <a:normAutofit/>
          </a:bodyPr>
          <a:lstStyle/>
          <a:p>
            <a:r>
              <a:rPr lang="en-US"/>
              <a:t>Odločamo skupaj!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8D8C1-1062-49B2-BB56-D9F8E5DA6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5416" y="3906266"/>
            <a:ext cx="6337230" cy="1322587"/>
          </a:xfrm>
        </p:spPr>
        <p:txBody>
          <a:bodyPr vert="horz" lIns="91440" tIns="0" rIns="91440" bIns="45720" rtlCol="0">
            <a:normAutofit/>
          </a:bodyPr>
          <a:lstStyle/>
          <a:p>
            <a:r>
              <a:rPr lang="en-US"/>
              <a:t>Participativni</a:t>
            </a:r>
            <a:r>
              <a:rPr lang="en-US" dirty="0"/>
              <a:t> </a:t>
            </a:r>
            <a:r>
              <a:rPr lang="en-US"/>
              <a:t>proračun</a:t>
            </a:r>
            <a:r>
              <a:rPr lang="en-US" dirty="0"/>
              <a:t> </a:t>
            </a:r>
            <a:r>
              <a:rPr lang="en-US"/>
              <a:t>Občine</a:t>
            </a:r>
            <a:r>
              <a:rPr lang="en-US" dirty="0"/>
              <a:t> </a:t>
            </a:r>
            <a:r>
              <a:rPr lang="en-US"/>
              <a:t>Lukovica</a:t>
            </a:r>
            <a:endParaRPr lang="en-US" dirty="0"/>
          </a:p>
        </p:txBody>
      </p:sp>
      <p:sp>
        <p:nvSpPr>
          <p:cNvPr id="70" name="Rectangle 38">
            <a:extLst>
              <a:ext uri="{FF2B5EF4-FFF2-40B4-BE49-F238E27FC236}">
                <a16:creationId xmlns:a16="http://schemas.microsoft.com/office/drawing/2014/main" id="{41D85B1C-351E-49EF-BDB6-051F1B867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1304" y="-6706"/>
            <a:ext cx="4060696" cy="6871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2D2992D-854D-DEDA-B92C-82589D296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4279" y="1730006"/>
            <a:ext cx="3417680" cy="3407132"/>
          </a:xfrm>
          <a:prstGeom prst="rect">
            <a:avLst/>
          </a:prstGeom>
          <a:ln w="9525">
            <a:noFill/>
          </a:ln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2D61D2DC-5F77-072C-C9D5-9E741354E6EC}"/>
              </a:ext>
            </a:extLst>
          </p:cNvPr>
          <p:cNvSpPr txBox="1">
            <a:spLocks/>
          </p:cNvSpPr>
          <p:nvPr/>
        </p:nvSpPr>
        <p:spPr>
          <a:xfrm>
            <a:off x="-272144" y="5787105"/>
            <a:ext cx="8673427" cy="1322587"/>
          </a:xfrm>
          <a:prstGeom prst="rect">
            <a:avLst/>
          </a:prstGeom>
        </p:spPr>
        <p:txBody>
          <a:bodyPr vert="horz" lIns="91440" tIns="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800" b="0" kern="1200">
                <a:solidFill>
                  <a:srgbClr val="FFFEFF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000000"/>
                </a:solidFill>
              </a:rPr>
              <a:t>Predstavitve</a:t>
            </a:r>
            <a:r>
              <a:rPr lang="en-US" dirty="0">
                <a:solidFill>
                  <a:srgbClr val="000000"/>
                </a:solidFill>
              </a:rPr>
              <a:t> </a:t>
            </a:r>
            <a:r>
              <a:rPr lang="en-US" dirty="0" err="1">
                <a:solidFill>
                  <a:srgbClr val="000000"/>
                </a:solidFill>
              </a:rPr>
              <a:t>projekta</a:t>
            </a:r>
            <a:r>
              <a:rPr lang="en-US" dirty="0">
                <a:solidFill>
                  <a:srgbClr val="000000"/>
                </a:solidFill>
              </a:rPr>
              <a:t> in </a:t>
            </a:r>
            <a:r>
              <a:rPr lang="en-US" dirty="0" err="1">
                <a:solidFill>
                  <a:srgbClr val="000000"/>
                </a:solidFill>
              </a:rPr>
              <a:t>javni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posveti</a:t>
            </a:r>
            <a:r>
              <a:rPr lang="en-US" dirty="0">
                <a:solidFill>
                  <a:srgbClr val="000000"/>
                </a:solidFill>
              </a:rPr>
              <a:t> po </a:t>
            </a:r>
            <a:r>
              <a:rPr lang="en-US" dirty="0" err="1">
                <a:solidFill>
                  <a:srgbClr val="000000"/>
                </a:solidFill>
              </a:rPr>
              <a:t>krajevnih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skupnostih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26. - 29. 9.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868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7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59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928" y="1124998"/>
            <a:ext cx="3456122" cy="4589717"/>
          </a:xfrm>
        </p:spPr>
        <p:txBody>
          <a:bodyPr>
            <a:normAutofit/>
          </a:bodyPr>
          <a:lstStyle/>
          <a:p>
            <a:pPr algn="l"/>
            <a:r>
              <a:rPr lang="sl-SI" sz="4800" i="1" dirty="0">
                <a:ea typeface="+mj-lt"/>
                <a:cs typeface="+mj-lt"/>
              </a:rPr>
              <a:t>Primer izpolnjenega obrazca za prijavo</a:t>
            </a:r>
            <a:endParaRPr lang="en-US" sz="4800" i="1" dirty="0">
              <a:ea typeface="+mj-lt"/>
              <a:cs typeface="+mj-lt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FF5E09A-040C-4693-B3FC-09D8AE399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03" y="1552836"/>
            <a:ext cx="7491786" cy="400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348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7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59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928" y="1124998"/>
            <a:ext cx="3456122" cy="4589717"/>
          </a:xfrm>
        </p:spPr>
        <p:txBody>
          <a:bodyPr>
            <a:normAutofit/>
          </a:bodyPr>
          <a:lstStyle/>
          <a:p>
            <a:pPr algn="l"/>
            <a:r>
              <a:rPr lang="sl-SI" sz="4800" i="1" dirty="0">
                <a:ea typeface="+mj-lt"/>
                <a:cs typeface="+mj-lt"/>
              </a:rPr>
              <a:t>Primer izpolnjenega obrazca za prijavo</a:t>
            </a:r>
            <a:endParaRPr lang="en-US" sz="4800" i="1" dirty="0">
              <a:ea typeface="+mj-lt"/>
              <a:cs typeface="+mj-lt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4E248637-DC73-4304-894D-CC80B6D27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7" y="-10335"/>
            <a:ext cx="6321988" cy="1273494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B329D01E-3DAF-4336-937D-BEE168AA5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3885" y="584291"/>
            <a:ext cx="5704536" cy="633837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9AB5B8F8-8B20-4BDA-802E-768BB1AEE1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502" y="1124998"/>
            <a:ext cx="6327284" cy="5688751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874B1543-20B4-4888-89A4-AFD0D9332C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1661" y="1143285"/>
            <a:ext cx="1583015" cy="218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55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7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59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928" y="1124998"/>
            <a:ext cx="3456122" cy="4589717"/>
          </a:xfrm>
        </p:spPr>
        <p:txBody>
          <a:bodyPr>
            <a:normAutofit/>
          </a:bodyPr>
          <a:lstStyle/>
          <a:p>
            <a:pPr algn="l"/>
            <a:r>
              <a:rPr lang="sl-SI" sz="4800" i="1" dirty="0">
                <a:ea typeface="+mj-lt"/>
                <a:cs typeface="+mj-lt"/>
              </a:rPr>
              <a:t>Primeri </a:t>
            </a:r>
            <a:r>
              <a:rPr lang="en-US" sz="4800" i="1" dirty="0" err="1">
                <a:ea typeface="+mj-lt"/>
                <a:cs typeface="+mj-lt"/>
              </a:rPr>
              <a:t>projektov</a:t>
            </a:r>
            <a:endParaRPr lang="en-US" sz="4800" i="1" dirty="0">
              <a:ea typeface="+mj-lt"/>
              <a:cs typeface="+mj-lt"/>
            </a:endParaRPr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720F6801-553C-1425-4D1C-3B112803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611" y="696949"/>
            <a:ext cx="6656727" cy="7041053"/>
          </a:xfrm>
        </p:spPr>
        <p:txBody>
          <a:bodyPr>
            <a:noAutofit/>
          </a:bodyPr>
          <a:lstStyle/>
          <a:p>
            <a:pPr algn="just"/>
            <a:r>
              <a:rPr lang="en-US" sz="1400" dirty="0" err="1">
                <a:ea typeface="+mn-lt"/>
                <a:cs typeface="+mn-lt"/>
              </a:rPr>
              <a:t>Postavitev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pitnika</a:t>
            </a:r>
            <a:r>
              <a:rPr lang="en-US" sz="1400" dirty="0">
                <a:ea typeface="+mn-lt"/>
                <a:cs typeface="+mn-lt"/>
              </a:rPr>
              <a:t>, </a:t>
            </a:r>
            <a:r>
              <a:rPr lang="en-US" sz="1400" dirty="0" err="1">
                <a:ea typeface="+mn-lt"/>
                <a:cs typeface="+mn-lt"/>
              </a:rPr>
              <a:t>stojala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kolesa</a:t>
            </a:r>
            <a:r>
              <a:rPr lang="en-US" sz="1400" dirty="0">
                <a:ea typeface="+mn-lt"/>
                <a:cs typeface="+mn-lt"/>
              </a:rPr>
              <a:t>, </a:t>
            </a:r>
            <a:r>
              <a:rPr lang="en-US" sz="1400" dirty="0" err="1">
                <a:ea typeface="+mn-lt"/>
                <a:cs typeface="+mn-lt"/>
              </a:rPr>
              <a:t>košev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odpadke</a:t>
            </a:r>
            <a:r>
              <a:rPr lang="sl-SI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ter</a:t>
            </a:r>
            <a:r>
              <a:rPr lang="en-US" sz="1400" dirty="0">
                <a:ea typeface="+mn-lt"/>
                <a:cs typeface="+mn-lt"/>
              </a:rPr>
              <a:t> info table v </a:t>
            </a:r>
            <a:r>
              <a:rPr lang="en-US" sz="1400" dirty="0" err="1">
                <a:ea typeface="+mn-lt"/>
                <a:cs typeface="+mn-lt"/>
              </a:rPr>
              <a:t>Šmarjah</a:t>
            </a:r>
            <a:r>
              <a:rPr lang="en-US" sz="1400" dirty="0">
                <a:ea typeface="+mn-lt"/>
                <a:cs typeface="+mn-lt"/>
              </a:rPr>
              <a:t> (5.</a:t>
            </a:r>
            <a:r>
              <a:rPr lang="sl-SI" sz="1400" dirty="0">
                <a:ea typeface="+mn-lt"/>
                <a:cs typeface="+mn-lt"/>
              </a:rPr>
              <a:t>0</a:t>
            </a:r>
            <a:r>
              <a:rPr lang="en-US" sz="1400" dirty="0">
                <a:ea typeface="+mn-lt"/>
                <a:cs typeface="+mn-lt"/>
              </a:rPr>
              <a:t>00 €)</a:t>
            </a:r>
          </a:p>
          <a:p>
            <a:pPr algn="just"/>
            <a:r>
              <a:rPr lang="en-US" sz="1400" dirty="0" err="1">
                <a:ea typeface="+mn-lt"/>
                <a:cs typeface="+mn-lt"/>
              </a:rPr>
              <a:t>Dva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koša</a:t>
            </a:r>
            <a:r>
              <a:rPr lang="en-US" sz="1400" dirty="0">
                <a:ea typeface="+mn-lt"/>
                <a:cs typeface="+mn-lt"/>
              </a:rPr>
              <a:t> in </a:t>
            </a:r>
            <a:r>
              <a:rPr lang="en-US" sz="1400" dirty="0" err="1">
                <a:ea typeface="+mn-lt"/>
                <a:cs typeface="+mn-lt"/>
              </a:rPr>
              <a:t>narisano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igrišče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rokometnem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igrišču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Gradišču</a:t>
            </a:r>
            <a:r>
              <a:rPr lang="en-US" sz="1400" dirty="0">
                <a:ea typeface="+mn-lt"/>
                <a:cs typeface="+mn-lt"/>
              </a:rPr>
              <a:t> (3.000 €)</a:t>
            </a:r>
          </a:p>
          <a:p>
            <a:pPr algn="just"/>
            <a:r>
              <a:rPr lang="en-US" sz="1400" dirty="0" err="1">
                <a:ea typeface="+mn-lt"/>
                <a:cs typeface="+mn-lt"/>
              </a:rPr>
              <a:t>Predelava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travniškega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sadja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sadne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lističe</a:t>
            </a:r>
            <a:r>
              <a:rPr lang="en-US" sz="1400" dirty="0">
                <a:ea typeface="+mn-lt"/>
                <a:cs typeface="+mn-lt"/>
              </a:rPr>
              <a:t> (</a:t>
            </a:r>
            <a:r>
              <a:rPr lang="en-US" sz="1400" dirty="0" err="1">
                <a:ea typeface="+mn-lt"/>
                <a:cs typeface="+mn-lt"/>
              </a:rPr>
              <a:t>promocija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območja</a:t>
            </a:r>
            <a:r>
              <a:rPr lang="en-US" sz="1400" dirty="0">
                <a:ea typeface="+mn-lt"/>
                <a:cs typeface="+mn-lt"/>
              </a:rPr>
              <a:t>) (1.500 €)</a:t>
            </a:r>
          </a:p>
          <a:p>
            <a:pPr algn="just"/>
            <a:r>
              <a:rPr lang="en-US" sz="1400" dirty="0" err="1">
                <a:ea typeface="+mn-lt"/>
                <a:cs typeface="+mn-lt"/>
              </a:rPr>
              <a:t>Nagrade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izjemen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dosežek</a:t>
            </a:r>
            <a:r>
              <a:rPr lang="en-US" sz="1400" dirty="0">
                <a:ea typeface="+mn-lt"/>
                <a:cs typeface="+mn-lt"/>
              </a:rPr>
              <a:t>, </a:t>
            </a:r>
            <a:r>
              <a:rPr lang="en-US" sz="1400" dirty="0" err="1">
                <a:ea typeface="+mn-lt"/>
                <a:cs typeface="+mn-lt"/>
              </a:rPr>
              <a:t>finančna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pomoč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izvedbo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ali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raziskovalne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naloge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ali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štipendija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zelo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perspektiven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študij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tujini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srednješolce</a:t>
            </a:r>
            <a:r>
              <a:rPr lang="en-US" sz="1400" dirty="0">
                <a:ea typeface="+mn-lt"/>
                <a:cs typeface="+mn-lt"/>
              </a:rPr>
              <a:t> in </a:t>
            </a:r>
            <a:r>
              <a:rPr lang="en-US" sz="1400" dirty="0" err="1">
                <a:ea typeface="+mn-lt"/>
                <a:cs typeface="+mn-lt"/>
              </a:rPr>
              <a:t>študente</a:t>
            </a:r>
            <a:r>
              <a:rPr lang="sl-SI" sz="1400" dirty="0">
                <a:ea typeface="+mn-lt"/>
                <a:cs typeface="+mn-lt"/>
              </a:rPr>
              <a:t> </a:t>
            </a:r>
            <a:r>
              <a:rPr lang="en-US" sz="1400" dirty="0">
                <a:ea typeface="+mn-lt"/>
                <a:cs typeface="+mn-lt"/>
              </a:rPr>
              <a:t>(</a:t>
            </a:r>
            <a:r>
              <a:rPr lang="sl-SI" sz="1400" dirty="0">
                <a:ea typeface="+mn-lt"/>
                <a:cs typeface="+mn-lt"/>
              </a:rPr>
              <a:t>3</a:t>
            </a:r>
            <a:r>
              <a:rPr lang="en-US" sz="1400" dirty="0">
                <a:ea typeface="+mn-lt"/>
                <a:cs typeface="+mn-lt"/>
              </a:rPr>
              <a:t>.500 €)</a:t>
            </a:r>
          </a:p>
          <a:p>
            <a:pPr algn="just"/>
            <a:r>
              <a:rPr lang="en-US" sz="1400" dirty="0" err="1">
                <a:ea typeface="+mn-lt"/>
                <a:cs typeface="+mn-lt"/>
              </a:rPr>
              <a:t>Obnova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vaškega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vodnjaka</a:t>
            </a:r>
            <a:r>
              <a:rPr lang="en-US" sz="1400" dirty="0">
                <a:ea typeface="+mn-lt"/>
                <a:cs typeface="+mn-lt"/>
              </a:rPr>
              <a:t> (2.500 €)</a:t>
            </a:r>
          </a:p>
          <a:p>
            <a:pPr algn="just"/>
            <a:r>
              <a:rPr lang="en-US" sz="1400" dirty="0" err="1">
                <a:ea typeface="+mn-lt"/>
                <a:cs typeface="+mn-lt"/>
              </a:rPr>
              <a:t>Ukrepi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večjo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prometno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varnost</a:t>
            </a:r>
            <a:r>
              <a:rPr lang="en-US" sz="1400" dirty="0">
                <a:ea typeface="+mn-lt"/>
                <a:cs typeface="+mn-lt"/>
              </a:rPr>
              <a:t> in </a:t>
            </a:r>
            <a:r>
              <a:rPr lang="en-US" sz="1400" dirty="0" err="1">
                <a:ea typeface="+mn-lt"/>
                <a:cs typeface="+mn-lt"/>
              </a:rPr>
              <a:t>umiritev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hitrosti</a:t>
            </a:r>
            <a:r>
              <a:rPr lang="sl-SI" sz="1400" dirty="0">
                <a:ea typeface="+mn-lt"/>
                <a:cs typeface="+mn-lt"/>
              </a:rPr>
              <a:t> - merilnik hitrosti prometa (3</a:t>
            </a:r>
            <a:r>
              <a:rPr lang="en-US" sz="1400" dirty="0">
                <a:ea typeface="+mn-lt"/>
                <a:cs typeface="+mn-lt"/>
              </a:rPr>
              <a:t>.</a:t>
            </a:r>
            <a:r>
              <a:rPr lang="sl-SI" sz="1400" dirty="0">
                <a:ea typeface="+mn-lt"/>
                <a:cs typeface="+mn-lt"/>
              </a:rPr>
              <a:t>0</a:t>
            </a:r>
            <a:r>
              <a:rPr lang="en-US" sz="1400" dirty="0">
                <a:ea typeface="+mn-lt"/>
                <a:cs typeface="+mn-lt"/>
              </a:rPr>
              <a:t>00 €)</a:t>
            </a:r>
          </a:p>
          <a:p>
            <a:pPr algn="just"/>
            <a:r>
              <a:rPr lang="en-US" sz="1400" dirty="0" err="1">
                <a:ea typeface="+mn-lt"/>
                <a:cs typeface="+mn-lt"/>
              </a:rPr>
              <a:t>Gibanje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zrela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leta</a:t>
            </a:r>
            <a:r>
              <a:rPr lang="sl-SI" sz="1400" dirty="0">
                <a:ea typeface="+mn-lt"/>
                <a:cs typeface="+mn-lt"/>
              </a:rPr>
              <a:t> (2</a:t>
            </a:r>
            <a:r>
              <a:rPr lang="en-US" sz="1400" dirty="0">
                <a:ea typeface="+mn-lt"/>
                <a:cs typeface="+mn-lt"/>
              </a:rPr>
              <a:t>.</a:t>
            </a:r>
            <a:r>
              <a:rPr lang="sl-SI" sz="1400" dirty="0">
                <a:ea typeface="+mn-lt"/>
                <a:cs typeface="+mn-lt"/>
              </a:rPr>
              <a:t>0</a:t>
            </a:r>
            <a:r>
              <a:rPr lang="en-US" sz="1400" dirty="0">
                <a:ea typeface="+mn-lt"/>
                <a:cs typeface="+mn-lt"/>
              </a:rPr>
              <a:t>00 €)</a:t>
            </a:r>
            <a:endParaRPr lang="sl-SI" sz="1400" dirty="0">
              <a:ea typeface="+mn-lt"/>
              <a:cs typeface="+mn-lt"/>
            </a:endParaRPr>
          </a:p>
          <a:p>
            <a:pPr algn="just"/>
            <a:r>
              <a:rPr lang="en-US" sz="1400" dirty="0">
                <a:ea typeface="+mn-lt"/>
                <a:cs typeface="+mn-lt"/>
              </a:rPr>
              <a:t>Nova </a:t>
            </a:r>
            <a:r>
              <a:rPr lang="en-US" sz="1400" dirty="0" err="1">
                <a:ea typeface="+mn-lt"/>
                <a:cs typeface="+mn-lt"/>
              </a:rPr>
              <a:t>drevesa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vročih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točkah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sl-SI" sz="1400" dirty="0">
                <a:ea typeface="+mn-lt"/>
                <a:cs typeface="+mn-lt"/>
              </a:rPr>
              <a:t>o</a:t>
            </a:r>
            <a:r>
              <a:rPr lang="en-US" sz="1400" dirty="0" err="1">
                <a:ea typeface="+mn-lt"/>
                <a:cs typeface="+mn-lt"/>
              </a:rPr>
              <a:t>bčine</a:t>
            </a:r>
            <a:r>
              <a:rPr lang="sl-SI" sz="1400" dirty="0">
                <a:ea typeface="+mn-lt"/>
                <a:cs typeface="+mn-lt"/>
              </a:rPr>
              <a:t> (4</a:t>
            </a:r>
            <a:r>
              <a:rPr lang="en-US" sz="1400" dirty="0">
                <a:ea typeface="+mn-lt"/>
                <a:cs typeface="+mn-lt"/>
              </a:rPr>
              <a:t>.</a:t>
            </a:r>
            <a:r>
              <a:rPr lang="sl-SI" sz="1400" dirty="0">
                <a:ea typeface="+mn-lt"/>
                <a:cs typeface="+mn-lt"/>
              </a:rPr>
              <a:t>8</a:t>
            </a:r>
            <a:r>
              <a:rPr lang="en-US" sz="1400" dirty="0">
                <a:ea typeface="+mn-lt"/>
                <a:cs typeface="+mn-lt"/>
              </a:rPr>
              <a:t>00 €)</a:t>
            </a:r>
            <a:endParaRPr lang="sl-SI" sz="1400" dirty="0">
              <a:ea typeface="+mn-lt"/>
              <a:cs typeface="+mn-lt"/>
            </a:endParaRPr>
          </a:p>
          <a:p>
            <a:pPr algn="just"/>
            <a:r>
              <a:rPr lang="sl-SI" sz="1400" dirty="0">
                <a:ea typeface="+mn-lt"/>
                <a:cs typeface="+mn-lt"/>
              </a:rPr>
              <a:t>Skupinskih tečaji smučarskega teka (4</a:t>
            </a:r>
            <a:r>
              <a:rPr lang="en-US" sz="1400" dirty="0">
                <a:ea typeface="+mn-lt"/>
                <a:cs typeface="+mn-lt"/>
              </a:rPr>
              <a:t>.</a:t>
            </a:r>
            <a:r>
              <a:rPr lang="sl-SI" sz="1400" dirty="0">
                <a:ea typeface="+mn-lt"/>
                <a:cs typeface="+mn-lt"/>
              </a:rPr>
              <a:t>2</a:t>
            </a:r>
            <a:r>
              <a:rPr lang="en-US" sz="1400" dirty="0">
                <a:ea typeface="+mn-lt"/>
                <a:cs typeface="+mn-lt"/>
              </a:rPr>
              <a:t>00 €)</a:t>
            </a:r>
            <a:endParaRPr lang="sl-SI" sz="1400" dirty="0">
              <a:ea typeface="+mn-lt"/>
              <a:cs typeface="+mn-lt"/>
            </a:endParaRPr>
          </a:p>
          <a:p>
            <a:pPr algn="just"/>
            <a:r>
              <a:rPr lang="it-IT" sz="1400" dirty="0" err="1"/>
              <a:t>Postavitev</a:t>
            </a:r>
            <a:r>
              <a:rPr lang="it-IT" sz="1400" dirty="0"/>
              <a:t> </a:t>
            </a:r>
            <a:r>
              <a:rPr lang="it-IT" sz="1400" dirty="0" err="1"/>
              <a:t>vodnega</a:t>
            </a:r>
            <a:r>
              <a:rPr lang="it-IT" sz="1400" dirty="0"/>
              <a:t> </a:t>
            </a:r>
            <a:r>
              <a:rPr lang="it-IT" sz="1400" dirty="0" err="1"/>
              <a:t>hidranta</a:t>
            </a:r>
            <a:r>
              <a:rPr lang="it-IT" sz="1400" dirty="0"/>
              <a:t> v </a:t>
            </a:r>
            <a:r>
              <a:rPr lang="it-IT" sz="1400" dirty="0" err="1"/>
              <a:t>Zagorici</a:t>
            </a:r>
            <a:r>
              <a:rPr lang="sl-SI" sz="1400" dirty="0"/>
              <a:t> (2.</a:t>
            </a:r>
            <a:r>
              <a:rPr lang="sl-SI" sz="1400" dirty="0">
                <a:ea typeface="+mn-lt"/>
                <a:cs typeface="+mn-lt"/>
              </a:rPr>
              <a:t>35</a:t>
            </a:r>
            <a:r>
              <a:rPr lang="en-US" sz="1400" dirty="0">
                <a:ea typeface="+mn-lt"/>
                <a:cs typeface="+mn-lt"/>
              </a:rPr>
              <a:t>0 €)</a:t>
            </a:r>
            <a:endParaRPr lang="sl-SI" sz="1400" dirty="0">
              <a:ea typeface="+mn-lt"/>
              <a:cs typeface="+mn-lt"/>
            </a:endParaRPr>
          </a:p>
          <a:p>
            <a:pPr algn="just"/>
            <a:r>
              <a:rPr lang="en-US" sz="1400" dirty="0" err="1">
                <a:ea typeface="+mn-lt"/>
                <a:cs typeface="+mn-lt"/>
              </a:rPr>
              <a:t>Plezalna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stena</a:t>
            </a:r>
            <a:r>
              <a:rPr lang="sl-SI" sz="1400" dirty="0">
                <a:ea typeface="+mn-lt"/>
                <a:cs typeface="+mn-lt"/>
              </a:rPr>
              <a:t> </a:t>
            </a:r>
          </a:p>
          <a:p>
            <a:pPr algn="just"/>
            <a:r>
              <a:rPr lang="en-US" sz="1400" dirty="0" err="1">
                <a:ea typeface="+mn-lt"/>
                <a:cs typeface="+mn-lt"/>
              </a:rPr>
              <a:t>Zalivalni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sistem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nogometnem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igrišču</a:t>
            </a:r>
            <a:r>
              <a:rPr lang="sl-SI" sz="1400" dirty="0">
                <a:ea typeface="+mn-lt"/>
                <a:cs typeface="+mn-lt"/>
              </a:rPr>
              <a:t> </a:t>
            </a:r>
          </a:p>
          <a:p>
            <a:pPr algn="just"/>
            <a:r>
              <a:rPr lang="pl-PL" sz="1400" dirty="0">
                <a:ea typeface="+mn-lt"/>
                <a:cs typeface="+mn-lt"/>
              </a:rPr>
              <a:t>Učilnica na prostem pri OŠ II</a:t>
            </a:r>
            <a:endParaRPr lang="sl-SI" sz="1400" dirty="0">
              <a:ea typeface="+mn-lt"/>
              <a:cs typeface="+mn-lt"/>
            </a:endParaRPr>
          </a:p>
          <a:p>
            <a:pPr algn="just"/>
            <a:endParaRPr lang="sl-SI" sz="1400" dirty="0">
              <a:ea typeface="+mn-lt"/>
              <a:cs typeface="+mn-lt"/>
            </a:endParaRPr>
          </a:p>
          <a:p>
            <a:pPr algn="just"/>
            <a:endParaRPr lang="sl-SI" sz="1400" dirty="0">
              <a:ea typeface="+mn-lt"/>
              <a:cs typeface="+mn-lt"/>
            </a:endParaRPr>
          </a:p>
          <a:p>
            <a:pPr algn="just"/>
            <a:endParaRPr lang="en-US" sz="1400" dirty="0">
              <a:ea typeface="+mn-lt"/>
              <a:cs typeface="+mn-lt"/>
            </a:endParaRPr>
          </a:p>
          <a:p>
            <a:pPr algn="just"/>
            <a:endParaRPr lang="en-US" sz="14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09971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4" name="Rectangle 106">
            <a:extLst>
              <a:ext uri="{FF2B5EF4-FFF2-40B4-BE49-F238E27FC236}">
                <a16:creationId xmlns:a16="http://schemas.microsoft.com/office/drawing/2014/main" id="{828D1E49-2A21-4A83-A0E0-FB1597B4B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5" name="Group 108">
            <a:extLst>
              <a:ext uri="{FF2B5EF4-FFF2-40B4-BE49-F238E27FC236}">
                <a16:creationId xmlns:a16="http://schemas.microsoft.com/office/drawing/2014/main" id="{088B852E-5494-418B-A833-75CF016A9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0" name="Freeform 5">
              <a:extLst>
                <a:ext uri="{FF2B5EF4-FFF2-40B4-BE49-F238E27FC236}">
                  <a16:creationId xmlns:a16="http://schemas.microsoft.com/office/drawing/2014/main" id="{DF31E3C1-1A46-4329-9F80-B576692FE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6">
              <a:extLst>
                <a:ext uri="{FF2B5EF4-FFF2-40B4-BE49-F238E27FC236}">
                  <a16:creationId xmlns:a16="http://schemas.microsoft.com/office/drawing/2014/main" id="{294B4592-99CA-47B1-816F-CE2D44F65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7">
              <a:extLst>
                <a:ext uri="{FF2B5EF4-FFF2-40B4-BE49-F238E27FC236}">
                  <a16:creationId xmlns:a16="http://schemas.microsoft.com/office/drawing/2014/main" id="{BF690E4C-72F8-4AC5-AF99-562763CC67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8">
              <a:extLst>
                <a:ext uri="{FF2B5EF4-FFF2-40B4-BE49-F238E27FC236}">
                  <a16:creationId xmlns:a16="http://schemas.microsoft.com/office/drawing/2014/main" id="{F834CDD4-CAB8-4ACC-9AAC-5399C743D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9">
              <a:extLst>
                <a:ext uri="{FF2B5EF4-FFF2-40B4-BE49-F238E27FC236}">
                  <a16:creationId xmlns:a16="http://schemas.microsoft.com/office/drawing/2014/main" id="{1AEB045A-6821-475B-A28E-047437ABEF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0">
              <a:extLst>
                <a:ext uri="{FF2B5EF4-FFF2-40B4-BE49-F238E27FC236}">
                  <a16:creationId xmlns:a16="http://schemas.microsoft.com/office/drawing/2014/main" id="{D9B790C0-3D34-4626-BAFB-6EB473F40C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1">
              <a:extLst>
                <a:ext uri="{FF2B5EF4-FFF2-40B4-BE49-F238E27FC236}">
                  <a16:creationId xmlns:a16="http://schemas.microsoft.com/office/drawing/2014/main" id="{EDA4D87F-91A4-4628-9A6E-F01820A7E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2">
              <a:extLst>
                <a:ext uri="{FF2B5EF4-FFF2-40B4-BE49-F238E27FC236}">
                  <a16:creationId xmlns:a16="http://schemas.microsoft.com/office/drawing/2014/main" id="{045DAB88-124C-459C-A889-DAE9C9BE2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3">
              <a:extLst>
                <a:ext uri="{FF2B5EF4-FFF2-40B4-BE49-F238E27FC236}">
                  <a16:creationId xmlns:a16="http://schemas.microsoft.com/office/drawing/2014/main" id="{85D44010-1DAA-4CAC-B83F-7E3E8C455D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4">
              <a:extLst>
                <a:ext uri="{FF2B5EF4-FFF2-40B4-BE49-F238E27FC236}">
                  <a16:creationId xmlns:a16="http://schemas.microsoft.com/office/drawing/2014/main" id="{E8C01D66-5C93-4A2E-AA74-DE97574EA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5">
              <a:extLst>
                <a:ext uri="{FF2B5EF4-FFF2-40B4-BE49-F238E27FC236}">
                  <a16:creationId xmlns:a16="http://schemas.microsoft.com/office/drawing/2014/main" id="{E2E1A6E1-6C4A-47D3-81E2-9F8624F1BB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6">
              <a:extLst>
                <a:ext uri="{FF2B5EF4-FFF2-40B4-BE49-F238E27FC236}">
                  <a16:creationId xmlns:a16="http://schemas.microsoft.com/office/drawing/2014/main" id="{3E849CB5-4526-49DC-B77B-A20FDB7FF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7">
              <a:extLst>
                <a:ext uri="{FF2B5EF4-FFF2-40B4-BE49-F238E27FC236}">
                  <a16:creationId xmlns:a16="http://schemas.microsoft.com/office/drawing/2014/main" id="{5A18C8A4-FB2A-44C1-93D3-26C6DDFE0C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8">
              <a:extLst>
                <a:ext uri="{FF2B5EF4-FFF2-40B4-BE49-F238E27FC236}">
                  <a16:creationId xmlns:a16="http://schemas.microsoft.com/office/drawing/2014/main" id="{85D014FD-8C5A-4071-B19E-4910AAB618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9">
              <a:extLst>
                <a:ext uri="{FF2B5EF4-FFF2-40B4-BE49-F238E27FC236}">
                  <a16:creationId xmlns:a16="http://schemas.microsoft.com/office/drawing/2014/main" id="{A37D7262-3596-4026-9AD4-E94332E52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20">
              <a:extLst>
                <a:ext uri="{FF2B5EF4-FFF2-40B4-BE49-F238E27FC236}">
                  <a16:creationId xmlns:a16="http://schemas.microsoft.com/office/drawing/2014/main" id="{187E37E0-AAC3-4B33-AF36-334ACCBD33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21">
              <a:extLst>
                <a:ext uri="{FF2B5EF4-FFF2-40B4-BE49-F238E27FC236}">
                  <a16:creationId xmlns:a16="http://schemas.microsoft.com/office/drawing/2014/main" id="{409758BB-8A0E-4BEB-BC0C-F410AD98C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22">
              <a:extLst>
                <a:ext uri="{FF2B5EF4-FFF2-40B4-BE49-F238E27FC236}">
                  <a16:creationId xmlns:a16="http://schemas.microsoft.com/office/drawing/2014/main" id="{97C4EFE2-9D25-4978-BD9A-873B492702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23">
              <a:extLst>
                <a:ext uri="{FF2B5EF4-FFF2-40B4-BE49-F238E27FC236}">
                  <a16:creationId xmlns:a16="http://schemas.microsoft.com/office/drawing/2014/main" id="{9CCAF82A-A0E0-4B55-A97B-EFFAE79AF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24">
              <a:extLst>
                <a:ext uri="{FF2B5EF4-FFF2-40B4-BE49-F238E27FC236}">
                  <a16:creationId xmlns:a16="http://schemas.microsoft.com/office/drawing/2014/main" id="{4F800DD8-3954-4F73-8807-16F1CFAC1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25">
              <a:extLst>
                <a:ext uri="{FF2B5EF4-FFF2-40B4-BE49-F238E27FC236}">
                  <a16:creationId xmlns:a16="http://schemas.microsoft.com/office/drawing/2014/main" id="{84E1C91A-4B06-4852-918C-6380FA98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7" y="795527"/>
            <a:ext cx="10488547" cy="1190912"/>
          </a:xfrm>
        </p:spPr>
        <p:txBody>
          <a:bodyPr>
            <a:normAutofit/>
          </a:bodyPr>
          <a:lstStyle/>
          <a:p>
            <a:r>
              <a:rPr lang="en-US" b="1" i="1" dirty="0" err="1">
                <a:solidFill>
                  <a:schemeClr val="tx2"/>
                </a:solidFill>
                <a:ea typeface="+mj-lt"/>
                <a:cs typeface="+mj-lt"/>
              </a:rPr>
              <a:t>Preverjanje</a:t>
            </a:r>
            <a:r>
              <a:rPr lang="en-US" b="1" i="1" dirty="0">
                <a:solidFill>
                  <a:schemeClr val="tx2"/>
                </a:solidFill>
                <a:ea typeface="+mj-lt"/>
                <a:cs typeface="+mj-lt"/>
              </a:rPr>
              <a:t> </a:t>
            </a:r>
            <a:r>
              <a:rPr lang="en-US" b="1" i="1" dirty="0" err="1">
                <a:solidFill>
                  <a:schemeClr val="tx2"/>
                </a:solidFill>
                <a:ea typeface="+mj-lt"/>
                <a:cs typeface="+mj-lt"/>
              </a:rPr>
              <a:t>predlogov</a:t>
            </a:r>
            <a:endParaRPr lang="en-US" b="1" err="1">
              <a:solidFill>
                <a:schemeClr val="tx2"/>
              </a:solidFill>
              <a:ea typeface="Calibri Light"/>
              <a:cs typeface="Calibri Light"/>
            </a:endParaRPr>
          </a:p>
        </p:txBody>
      </p:sp>
      <p:sp>
        <p:nvSpPr>
          <p:cNvPr id="136" name="Rectangle 131">
            <a:extLst>
              <a:ext uri="{FF2B5EF4-FFF2-40B4-BE49-F238E27FC236}">
                <a16:creationId xmlns:a16="http://schemas.microsoft.com/office/drawing/2014/main" id="{E972DE0D-2E53-4159-ABD3-C60152426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030" y="2250281"/>
            <a:ext cx="4959318" cy="3678237"/>
          </a:xfrm>
          <a:prstGeom prst="rect">
            <a:avLst/>
          </a:prstGeom>
          <a:solidFill>
            <a:schemeClr val="bg1"/>
          </a:solidFill>
          <a:ln w="19050">
            <a:solidFill>
              <a:srgbClr val="FAEB2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56BAD6AE-02FC-2C40-E9B6-6CFCA2478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157" y="2416047"/>
            <a:ext cx="3357064" cy="3346704"/>
          </a:xfrm>
          <a:prstGeom prst="rect">
            <a:avLst/>
          </a:prstGeom>
          <a:ln w="12700">
            <a:noFill/>
          </a:ln>
        </p:spPr>
      </p:pic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720F6801-553C-1425-4D1C-3B112803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0703" y="2247435"/>
            <a:ext cx="5761781" cy="3681084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200" b="1" dirty="0" err="1">
                <a:ea typeface="+mn-lt"/>
                <a:cs typeface="+mn-lt"/>
              </a:rPr>
              <a:t>K</a:t>
            </a:r>
            <a:r>
              <a:rPr lang="en-US" sz="1400" b="1" dirty="0" err="1">
                <a:ea typeface="+mn-lt"/>
                <a:cs typeface="+mn-lt"/>
              </a:rPr>
              <a:t>daj</a:t>
            </a:r>
            <a:r>
              <a:rPr lang="en-US" sz="1400" b="1" dirty="0">
                <a:ea typeface="+mn-lt"/>
                <a:cs typeface="+mn-lt"/>
              </a:rPr>
              <a:t>?</a:t>
            </a:r>
            <a:r>
              <a:rPr lang="en-US" sz="1400" dirty="0">
                <a:ea typeface="+mn-lt"/>
                <a:cs typeface="+mn-lt"/>
              </a:rPr>
              <a:t> 25. - 27.10.2022 </a:t>
            </a:r>
            <a:endParaRPr lang="en-US" dirty="0"/>
          </a:p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400" b="1" dirty="0" err="1">
                <a:ea typeface="+mn-lt"/>
                <a:cs typeface="+mn-lt"/>
              </a:rPr>
              <a:t>Kdo</a:t>
            </a:r>
            <a:r>
              <a:rPr lang="en-US" sz="1400" b="1" dirty="0">
                <a:ea typeface="+mn-lt"/>
                <a:cs typeface="+mn-lt"/>
              </a:rPr>
              <a:t>?</a:t>
            </a:r>
            <a:r>
              <a:rPr lang="en-US" sz="1400" dirty="0">
                <a:ea typeface="+mn-lt"/>
                <a:cs typeface="+mn-lt"/>
              </a:rPr>
              <a:t> 5-članska "</a:t>
            </a:r>
            <a:r>
              <a:rPr lang="en-US" sz="1400" dirty="0" err="1">
                <a:ea typeface="+mn-lt"/>
                <a:cs typeface="+mn-lt"/>
              </a:rPr>
              <a:t>Komisija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ocenjevanje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projektnih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predlogov</a:t>
            </a:r>
            <a:r>
              <a:rPr lang="en-US" sz="1400" dirty="0">
                <a:ea typeface="+mn-lt"/>
                <a:cs typeface="+mn-lt"/>
              </a:rPr>
              <a:t> in </a:t>
            </a:r>
            <a:r>
              <a:rPr lang="en-US" sz="1400" dirty="0" err="1">
                <a:ea typeface="+mn-lt"/>
                <a:cs typeface="+mn-lt"/>
              </a:rPr>
              <a:t>ugotavljanje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izidov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glasovanja</a:t>
            </a:r>
            <a:r>
              <a:rPr lang="en-US" sz="1400" dirty="0">
                <a:ea typeface="+mn-lt"/>
                <a:cs typeface="+mn-lt"/>
              </a:rPr>
              <a:t> o </a:t>
            </a:r>
            <a:r>
              <a:rPr lang="en-US" sz="1400" dirty="0" err="1">
                <a:ea typeface="+mn-lt"/>
                <a:cs typeface="+mn-lt"/>
              </a:rPr>
              <a:t>projektnih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predlogih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participativnega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proračuna</a:t>
            </a:r>
            <a:r>
              <a:rPr lang="en-US" sz="1400" dirty="0">
                <a:ea typeface="+mn-lt"/>
                <a:cs typeface="+mn-lt"/>
              </a:rPr>
              <a:t> za </a:t>
            </a:r>
            <a:r>
              <a:rPr lang="en-US" sz="1400" dirty="0" err="1">
                <a:ea typeface="+mn-lt"/>
                <a:cs typeface="+mn-lt"/>
              </a:rPr>
              <a:t>leto</a:t>
            </a:r>
            <a:r>
              <a:rPr lang="en-US" sz="1400" dirty="0">
                <a:ea typeface="+mn-lt"/>
                <a:cs typeface="+mn-lt"/>
              </a:rPr>
              <a:t> 2023 v </a:t>
            </a:r>
            <a:r>
              <a:rPr lang="en-US" sz="1400" dirty="0" err="1">
                <a:ea typeface="+mn-lt"/>
                <a:cs typeface="+mn-lt"/>
              </a:rPr>
              <a:t>Občini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Lukovica</a:t>
            </a:r>
            <a:r>
              <a:rPr lang="en-US" sz="1400" dirty="0">
                <a:ea typeface="+mn-lt"/>
                <a:cs typeface="+mn-lt"/>
              </a:rPr>
              <a:t>": </a:t>
            </a:r>
            <a:r>
              <a:rPr lang="en-US" sz="1400" dirty="0" err="1">
                <a:ea typeface="+mn-lt"/>
                <a:cs typeface="+mn-lt"/>
              </a:rPr>
              <a:t>predsednica</a:t>
            </a:r>
            <a:r>
              <a:rPr lang="en-US" sz="1400" dirty="0">
                <a:ea typeface="+mn-lt"/>
                <a:cs typeface="+mn-lt"/>
              </a:rPr>
              <a:t>: Katka Bohinc (OU), </a:t>
            </a:r>
            <a:r>
              <a:rPr lang="en-US" sz="1400" dirty="0" err="1">
                <a:ea typeface="+mn-lt"/>
                <a:cs typeface="+mn-lt"/>
              </a:rPr>
              <a:t>člani</a:t>
            </a:r>
            <a:r>
              <a:rPr lang="en-US" sz="1400" dirty="0">
                <a:ea typeface="+mn-lt"/>
                <a:cs typeface="+mn-lt"/>
              </a:rPr>
              <a:t>: Zlatko Pečar (OU), Lea Berk (OU), Tadej Praznik (</a:t>
            </a:r>
            <a:r>
              <a:rPr lang="en-US" sz="1400" dirty="0" err="1">
                <a:ea typeface="+mn-lt"/>
                <a:cs typeface="+mn-lt"/>
              </a:rPr>
              <a:t>predstavnik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mladih</a:t>
            </a:r>
            <a:r>
              <a:rPr lang="en-US" sz="1400" dirty="0">
                <a:ea typeface="+mn-lt"/>
                <a:cs typeface="+mn-lt"/>
              </a:rPr>
              <a:t>), Marijana Grošelj (</a:t>
            </a:r>
            <a:r>
              <a:rPr lang="en-US" sz="1400" dirty="0" err="1">
                <a:ea typeface="+mn-lt"/>
                <a:cs typeface="+mn-lt"/>
              </a:rPr>
              <a:t>predstavnica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starejših</a:t>
            </a:r>
            <a:r>
              <a:rPr lang="en-US" sz="1400" dirty="0">
                <a:ea typeface="+mn-lt"/>
                <a:cs typeface="+mn-lt"/>
              </a:rPr>
              <a:t>)</a:t>
            </a:r>
          </a:p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400" b="1" dirty="0">
                <a:ea typeface="+mn-lt"/>
                <a:cs typeface="+mn-lt"/>
              </a:rPr>
              <a:t>Kako</a:t>
            </a:r>
            <a:r>
              <a:rPr lang="en-US" sz="1400" b="1" dirty="0"/>
              <a:t>? </a:t>
            </a:r>
            <a:r>
              <a:rPr lang="en-US" sz="1400" b="1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Skladno</a:t>
            </a:r>
            <a:r>
              <a:rPr lang="en-US" sz="1400" dirty="0">
                <a:ea typeface="+mn-lt"/>
                <a:cs typeface="+mn-lt"/>
              </a:rPr>
              <a:t> z </a:t>
            </a:r>
            <a:r>
              <a:rPr lang="en-US" sz="1400" dirty="0" err="1">
                <a:ea typeface="+mn-lt"/>
                <a:cs typeface="+mn-lt"/>
              </a:rPr>
              <a:t>merili</a:t>
            </a:r>
            <a:r>
              <a:rPr lang="en-US" sz="1400" dirty="0">
                <a:ea typeface="+mn-lt"/>
                <a:cs typeface="+mn-lt"/>
              </a:rPr>
              <a:t> za </a:t>
            </a:r>
            <a:r>
              <a:rPr lang="en-US" sz="1400" dirty="0" err="1">
                <a:ea typeface="+mn-lt"/>
                <a:cs typeface="+mn-lt"/>
              </a:rPr>
              <a:t>upravičenost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projektov</a:t>
            </a:r>
            <a:r>
              <a:rPr lang="en-US" sz="1400" dirty="0">
                <a:ea typeface="+mn-lt"/>
                <a:cs typeface="+mn-lt"/>
              </a:rPr>
              <a:t>, </a:t>
            </a:r>
            <a:r>
              <a:rPr lang="en-US" sz="1400" dirty="0" err="1">
                <a:ea typeface="+mn-lt"/>
                <a:cs typeface="+mn-lt"/>
              </a:rPr>
              <a:t>transparentno</a:t>
            </a:r>
            <a:r>
              <a:rPr lang="en-US" sz="1400" dirty="0">
                <a:ea typeface="+mn-lt"/>
                <a:cs typeface="+mn-lt"/>
              </a:rPr>
              <a:t>, z </a:t>
            </a:r>
            <a:r>
              <a:rPr lang="en-US" sz="1400" dirty="0" err="1">
                <a:ea typeface="+mn-lt"/>
                <a:cs typeface="+mn-lt"/>
              </a:rPr>
              <a:t>obrazložitvami</a:t>
            </a:r>
            <a:r>
              <a:rPr lang="en-US" sz="1400" dirty="0">
                <a:ea typeface="+mn-lt"/>
                <a:cs typeface="+mn-lt"/>
              </a:rPr>
              <a:t>, ki </a:t>
            </a:r>
            <a:r>
              <a:rPr lang="en-US" sz="1400" dirty="0" err="1">
                <a:ea typeface="+mn-lt"/>
                <a:cs typeface="+mn-lt"/>
              </a:rPr>
              <a:t>bodo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javno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objavljene</a:t>
            </a:r>
            <a:r>
              <a:rPr lang="en-US" sz="1400" dirty="0">
                <a:ea typeface="+mn-lt"/>
                <a:cs typeface="+mn-lt"/>
              </a:rPr>
              <a:t> / </a:t>
            </a:r>
            <a:r>
              <a:rPr lang="en-US" sz="1400" dirty="0" err="1">
                <a:ea typeface="+mn-lt"/>
                <a:cs typeface="+mn-lt"/>
              </a:rPr>
              <a:t>preverjanje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finančne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ustreznosti</a:t>
            </a:r>
            <a:r>
              <a:rPr lang="en-US" sz="1400" dirty="0">
                <a:ea typeface="+mn-lt"/>
                <a:cs typeface="+mn-lt"/>
              </a:rPr>
              <a:t> / </a:t>
            </a:r>
            <a:r>
              <a:rPr lang="en-US" sz="1400" dirty="0" err="1">
                <a:ea typeface="+mn-lt"/>
                <a:cs typeface="+mn-lt"/>
              </a:rPr>
              <a:t>pozivanje</a:t>
            </a:r>
            <a:r>
              <a:rPr lang="en-US" sz="1400" dirty="0">
                <a:ea typeface="+mn-lt"/>
                <a:cs typeface="+mn-lt"/>
              </a:rPr>
              <a:t> k </a:t>
            </a:r>
            <a:r>
              <a:rPr lang="en-US" sz="1400" dirty="0" err="1">
                <a:ea typeface="+mn-lt"/>
                <a:cs typeface="+mn-lt"/>
              </a:rPr>
              <a:t>dopolnitvam</a:t>
            </a:r>
            <a:r>
              <a:rPr lang="en-US" sz="1400" dirty="0">
                <a:ea typeface="+mn-lt"/>
                <a:cs typeface="+mn-lt"/>
              </a:rPr>
              <a:t> / </a:t>
            </a:r>
            <a:r>
              <a:rPr lang="en-US" sz="1400" dirty="0" err="1">
                <a:ea typeface="+mn-lt"/>
                <a:cs typeface="+mn-lt"/>
              </a:rPr>
              <a:t>izločanje</a:t>
            </a:r>
            <a:r>
              <a:rPr lang="en-US" sz="1400" dirty="0">
                <a:ea typeface="+mn-lt"/>
                <a:cs typeface="+mn-lt"/>
              </a:rPr>
              <a:t>, </a:t>
            </a:r>
            <a:r>
              <a:rPr lang="en-US" sz="1400" dirty="0" err="1">
                <a:ea typeface="+mn-lt"/>
                <a:cs typeface="+mn-lt"/>
              </a:rPr>
              <a:t>spreminjanje</a:t>
            </a:r>
            <a:r>
              <a:rPr lang="en-US" sz="1400" dirty="0">
                <a:ea typeface="+mn-lt"/>
                <a:cs typeface="+mn-lt"/>
              </a:rPr>
              <a:t>,    </a:t>
            </a:r>
            <a:r>
              <a:rPr lang="en-US" sz="1400" dirty="0" err="1">
                <a:ea typeface="+mn-lt"/>
                <a:cs typeface="+mn-lt"/>
              </a:rPr>
              <a:t>dopolnjevanje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ali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združevanje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predlogov</a:t>
            </a:r>
            <a:endParaRPr lang="en-US" sz="1400" dirty="0">
              <a:ea typeface="+mn-lt"/>
              <a:cs typeface="+mn-lt"/>
            </a:endParaRPr>
          </a:p>
          <a:p>
            <a:pPr>
              <a:lnSpc>
                <a:spcPct val="110000"/>
              </a:lnSpc>
              <a:buClr>
                <a:srgbClr val="FAEB20"/>
              </a:buClr>
            </a:pP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149653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4" name="Rectangle 106">
            <a:extLst>
              <a:ext uri="{FF2B5EF4-FFF2-40B4-BE49-F238E27FC236}">
                <a16:creationId xmlns:a16="http://schemas.microsoft.com/office/drawing/2014/main" id="{828D1E49-2A21-4A83-A0E0-FB1597B4B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5" name="Group 108">
            <a:extLst>
              <a:ext uri="{FF2B5EF4-FFF2-40B4-BE49-F238E27FC236}">
                <a16:creationId xmlns:a16="http://schemas.microsoft.com/office/drawing/2014/main" id="{088B852E-5494-418B-A833-75CF016A9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0" name="Freeform 5">
              <a:extLst>
                <a:ext uri="{FF2B5EF4-FFF2-40B4-BE49-F238E27FC236}">
                  <a16:creationId xmlns:a16="http://schemas.microsoft.com/office/drawing/2014/main" id="{DF31E3C1-1A46-4329-9F80-B576692FE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6">
              <a:extLst>
                <a:ext uri="{FF2B5EF4-FFF2-40B4-BE49-F238E27FC236}">
                  <a16:creationId xmlns:a16="http://schemas.microsoft.com/office/drawing/2014/main" id="{294B4592-99CA-47B1-816F-CE2D44F65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7">
              <a:extLst>
                <a:ext uri="{FF2B5EF4-FFF2-40B4-BE49-F238E27FC236}">
                  <a16:creationId xmlns:a16="http://schemas.microsoft.com/office/drawing/2014/main" id="{BF690E4C-72F8-4AC5-AF99-562763CC67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8">
              <a:extLst>
                <a:ext uri="{FF2B5EF4-FFF2-40B4-BE49-F238E27FC236}">
                  <a16:creationId xmlns:a16="http://schemas.microsoft.com/office/drawing/2014/main" id="{F834CDD4-CAB8-4ACC-9AAC-5399C743D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9">
              <a:extLst>
                <a:ext uri="{FF2B5EF4-FFF2-40B4-BE49-F238E27FC236}">
                  <a16:creationId xmlns:a16="http://schemas.microsoft.com/office/drawing/2014/main" id="{1AEB045A-6821-475B-A28E-047437ABEF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0">
              <a:extLst>
                <a:ext uri="{FF2B5EF4-FFF2-40B4-BE49-F238E27FC236}">
                  <a16:creationId xmlns:a16="http://schemas.microsoft.com/office/drawing/2014/main" id="{D9B790C0-3D34-4626-BAFB-6EB473F40C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1">
              <a:extLst>
                <a:ext uri="{FF2B5EF4-FFF2-40B4-BE49-F238E27FC236}">
                  <a16:creationId xmlns:a16="http://schemas.microsoft.com/office/drawing/2014/main" id="{EDA4D87F-91A4-4628-9A6E-F01820A7E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2">
              <a:extLst>
                <a:ext uri="{FF2B5EF4-FFF2-40B4-BE49-F238E27FC236}">
                  <a16:creationId xmlns:a16="http://schemas.microsoft.com/office/drawing/2014/main" id="{045DAB88-124C-459C-A889-DAE9C9BE2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3">
              <a:extLst>
                <a:ext uri="{FF2B5EF4-FFF2-40B4-BE49-F238E27FC236}">
                  <a16:creationId xmlns:a16="http://schemas.microsoft.com/office/drawing/2014/main" id="{85D44010-1DAA-4CAC-B83F-7E3E8C455D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4">
              <a:extLst>
                <a:ext uri="{FF2B5EF4-FFF2-40B4-BE49-F238E27FC236}">
                  <a16:creationId xmlns:a16="http://schemas.microsoft.com/office/drawing/2014/main" id="{E8C01D66-5C93-4A2E-AA74-DE97574EA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5">
              <a:extLst>
                <a:ext uri="{FF2B5EF4-FFF2-40B4-BE49-F238E27FC236}">
                  <a16:creationId xmlns:a16="http://schemas.microsoft.com/office/drawing/2014/main" id="{E2E1A6E1-6C4A-47D3-81E2-9F8624F1BB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6">
              <a:extLst>
                <a:ext uri="{FF2B5EF4-FFF2-40B4-BE49-F238E27FC236}">
                  <a16:creationId xmlns:a16="http://schemas.microsoft.com/office/drawing/2014/main" id="{3E849CB5-4526-49DC-B77B-A20FDB7FF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7">
              <a:extLst>
                <a:ext uri="{FF2B5EF4-FFF2-40B4-BE49-F238E27FC236}">
                  <a16:creationId xmlns:a16="http://schemas.microsoft.com/office/drawing/2014/main" id="{5A18C8A4-FB2A-44C1-93D3-26C6DDFE0C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8">
              <a:extLst>
                <a:ext uri="{FF2B5EF4-FFF2-40B4-BE49-F238E27FC236}">
                  <a16:creationId xmlns:a16="http://schemas.microsoft.com/office/drawing/2014/main" id="{85D014FD-8C5A-4071-B19E-4910AAB618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9">
              <a:extLst>
                <a:ext uri="{FF2B5EF4-FFF2-40B4-BE49-F238E27FC236}">
                  <a16:creationId xmlns:a16="http://schemas.microsoft.com/office/drawing/2014/main" id="{A37D7262-3596-4026-9AD4-E94332E52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20">
              <a:extLst>
                <a:ext uri="{FF2B5EF4-FFF2-40B4-BE49-F238E27FC236}">
                  <a16:creationId xmlns:a16="http://schemas.microsoft.com/office/drawing/2014/main" id="{187E37E0-AAC3-4B33-AF36-334ACCBD33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21">
              <a:extLst>
                <a:ext uri="{FF2B5EF4-FFF2-40B4-BE49-F238E27FC236}">
                  <a16:creationId xmlns:a16="http://schemas.microsoft.com/office/drawing/2014/main" id="{409758BB-8A0E-4BEB-BC0C-F410AD98C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22">
              <a:extLst>
                <a:ext uri="{FF2B5EF4-FFF2-40B4-BE49-F238E27FC236}">
                  <a16:creationId xmlns:a16="http://schemas.microsoft.com/office/drawing/2014/main" id="{97C4EFE2-9D25-4978-BD9A-873B492702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23">
              <a:extLst>
                <a:ext uri="{FF2B5EF4-FFF2-40B4-BE49-F238E27FC236}">
                  <a16:creationId xmlns:a16="http://schemas.microsoft.com/office/drawing/2014/main" id="{9CCAF82A-A0E0-4B55-A97B-EFFAE79AF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24">
              <a:extLst>
                <a:ext uri="{FF2B5EF4-FFF2-40B4-BE49-F238E27FC236}">
                  <a16:creationId xmlns:a16="http://schemas.microsoft.com/office/drawing/2014/main" id="{4F800DD8-3954-4F73-8807-16F1CFAC1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25">
              <a:extLst>
                <a:ext uri="{FF2B5EF4-FFF2-40B4-BE49-F238E27FC236}">
                  <a16:creationId xmlns:a16="http://schemas.microsoft.com/office/drawing/2014/main" id="{84E1C91A-4B06-4852-918C-6380FA98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7" y="795527"/>
            <a:ext cx="10488547" cy="1190912"/>
          </a:xfrm>
        </p:spPr>
        <p:txBody>
          <a:bodyPr>
            <a:normAutofit/>
          </a:bodyPr>
          <a:lstStyle/>
          <a:p>
            <a:r>
              <a:rPr lang="en-US" b="1" i="1" dirty="0" err="1">
                <a:solidFill>
                  <a:schemeClr val="tx2"/>
                </a:solidFill>
                <a:ea typeface="+mj-lt"/>
                <a:cs typeface="+mj-lt"/>
              </a:rPr>
              <a:t>Glasovanje</a:t>
            </a:r>
            <a:r>
              <a:rPr lang="en-US" b="1" i="1" dirty="0">
                <a:solidFill>
                  <a:schemeClr val="tx2"/>
                </a:solidFill>
                <a:ea typeface="+mj-lt"/>
                <a:cs typeface="+mj-lt"/>
              </a:rPr>
              <a:t> o </a:t>
            </a:r>
            <a:r>
              <a:rPr lang="en-US" b="1" i="1" dirty="0" err="1">
                <a:solidFill>
                  <a:schemeClr val="tx2"/>
                </a:solidFill>
                <a:ea typeface="+mj-lt"/>
                <a:cs typeface="+mj-lt"/>
              </a:rPr>
              <a:t>projektih</a:t>
            </a:r>
            <a:endParaRPr lang="en-US" b="1" dirty="0" err="1">
              <a:solidFill>
                <a:schemeClr val="tx2"/>
              </a:solidFill>
              <a:ea typeface="Calibri Light"/>
              <a:cs typeface="Calibri Light"/>
            </a:endParaRPr>
          </a:p>
        </p:txBody>
      </p:sp>
      <p:sp>
        <p:nvSpPr>
          <p:cNvPr id="136" name="Rectangle 131">
            <a:extLst>
              <a:ext uri="{FF2B5EF4-FFF2-40B4-BE49-F238E27FC236}">
                <a16:creationId xmlns:a16="http://schemas.microsoft.com/office/drawing/2014/main" id="{E972DE0D-2E53-4159-ABD3-C60152426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030" y="2250281"/>
            <a:ext cx="4959318" cy="3678237"/>
          </a:xfrm>
          <a:prstGeom prst="rect">
            <a:avLst/>
          </a:prstGeom>
          <a:solidFill>
            <a:schemeClr val="bg1"/>
          </a:solidFill>
          <a:ln w="19050">
            <a:solidFill>
              <a:srgbClr val="FAEB2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56BAD6AE-02FC-2C40-E9B6-6CFCA2478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157" y="2416047"/>
            <a:ext cx="3357064" cy="3346704"/>
          </a:xfrm>
          <a:prstGeom prst="rect">
            <a:avLst/>
          </a:prstGeom>
          <a:ln w="12700">
            <a:noFill/>
          </a:ln>
        </p:spPr>
      </p:pic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720F6801-553C-1425-4D1C-3B112803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0703" y="2247435"/>
            <a:ext cx="5744463" cy="3681084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200" b="1" dirty="0" err="1">
                <a:ea typeface="+mn-lt"/>
                <a:cs typeface="+mn-lt"/>
              </a:rPr>
              <a:t>K</a:t>
            </a:r>
            <a:r>
              <a:rPr lang="en-US" sz="1400" b="1" dirty="0" err="1">
                <a:ea typeface="+mn-lt"/>
                <a:cs typeface="+mn-lt"/>
              </a:rPr>
              <a:t>daj</a:t>
            </a:r>
            <a:r>
              <a:rPr lang="en-US" sz="1400" b="1" dirty="0">
                <a:ea typeface="+mn-lt"/>
                <a:cs typeface="+mn-lt"/>
              </a:rPr>
              <a:t>?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Sreda</a:t>
            </a:r>
            <a:r>
              <a:rPr lang="en-US" sz="1400" dirty="0">
                <a:ea typeface="+mn-lt"/>
                <a:cs typeface="+mn-lt"/>
              </a:rPr>
              <a:t>, 2.</a:t>
            </a:r>
            <a:r>
              <a:rPr lang="sl-SI" sz="1400">
                <a:ea typeface="+mn-lt"/>
                <a:cs typeface="+mn-lt"/>
              </a:rPr>
              <a:t>11.2022 </a:t>
            </a:r>
            <a:r>
              <a:rPr lang="en-US" sz="1400">
                <a:ea typeface="+mn-lt"/>
                <a:cs typeface="+mn-lt"/>
              </a:rPr>
              <a:t>- </a:t>
            </a:r>
            <a:r>
              <a:rPr lang="en-US" sz="1400" dirty="0" err="1">
                <a:ea typeface="+mn-lt"/>
                <a:cs typeface="+mn-lt"/>
              </a:rPr>
              <a:t>nedelja</a:t>
            </a:r>
            <a:r>
              <a:rPr lang="en-US" sz="1400" dirty="0">
                <a:ea typeface="+mn-lt"/>
                <a:cs typeface="+mn-lt"/>
              </a:rPr>
              <a:t>., 6.11.2022 </a:t>
            </a:r>
            <a:endParaRPr lang="en-US" dirty="0"/>
          </a:p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400" b="1" dirty="0" err="1">
                <a:ea typeface="+mn-lt"/>
                <a:cs typeface="+mn-lt"/>
              </a:rPr>
              <a:t>Kje</a:t>
            </a:r>
            <a:r>
              <a:rPr lang="en-US" sz="1400" b="1" dirty="0">
                <a:ea typeface="+mn-lt"/>
                <a:cs typeface="+mn-lt"/>
              </a:rPr>
              <a:t>? </a:t>
            </a:r>
            <a:r>
              <a:rPr lang="en-US" sz="1400" dirty="0" err="1">
                <a:ea typeface="+mn-lt"/>
                <a:cs typeface="+mn-lt"/>
              </a:rPr>
              <a:t>Sprejemna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pisarna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Občine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Lukovica</a:t>
            </a:r>
            <a:r>
              <a:rPr lang="en-US" sz="1400" dirty="0">
                <a:ea typeface="+mn-lt"/>
                <a:cs typeface="+mn-lt"/>
              </a:rPr>
              <a:t>, od 8.00 do 12.00, v </a:t>
            </a:r>
            <a:r>
              <a:rPr lang="en-US" sz="1400" dirty="0" err="1">
                <a:ea typeface="+mn-lt"/>
                <a:cs typeface="+mn-lt"/>
              </a:rPr>
              <a:t>sredo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še</a:t>
            </a:r>
            <a:r>
              <a:rPr lang="en-US" sz="1400" dirty="0">
                <a:ea typeface="+mn-lt"/>
                <a:cs typeface="+mn-lt"/>
              </a:rPr>
              <a:t> od 14.00 do 17.00</a:t>
            </a:r>
          </a:p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400" b="1" dirty="0" err="1">
                <a:ea typeface="+mn-lt"/>
                <a:cs typeface="+mn-lt"/>
              </a:rPr>
              <a:t>Kdo</a:t>
            </a:r>
            <a:r>
              <a:rPr lang="en-US" sz="1400" b="1" dirty="0">
                <a:ea typeface="+mn-lt"/>
                <a:cs typeface="+mn-lt"/>
              </a:rPr>
              <a:t>?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Vsak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občan</a:t>
            </a:r>
            <a:r>
              <a:rPr lang="en-US" sz="1400" dirty="0">
                <a:ea typeface="+mn-lt"/>
                <a:cs typeface="+mn-lt"/>
              </a:rPr>
              <a:t>/ka z </a:t>
            </a:r>
            <a:r>
              <a:rPr lang="en-US" sz="1400" dirty="0" err="1">
                <a:ea typeface="+mn-lt"/>
                <a:cs typeface="+mn-lt"/>
              </a:rPr>
              <a:t>dopolnjenimi</a:t>
            </a:r>
            <a:r>
              <a:rPr lang="en-US" sz="1400" dirty="0">
                <a:ea typeface="+mn-lt"/>
                <a:cs typeface="+mn-lt"/>
              </a:rPr>
              <a:t> 16. </a:t>
            </a:r>
            <a:r>
              <a:rPr lang="en-US" sz="1400" dirty="0" err="1">
                <a:ea typeface="+mn-lt"/>
                <a:cs typeface="+mn-lt"/>
              </a:rPr>
              <a:t>leti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na</a:t>
            </a:r>
            <a:r>
              <a:rPr lang="en-US" sz="1400" dirty="0">
                <a:ea typeface="+mn-lt"/>
                <a:cs typeface="+mn-lt"/>
              </a:rPr>
              <a:t> dan </a:t>
            </a:r>
            <a:r>
              <a:rPr lang="en-US" sz="1400" dirty="0" err="1">
                <a:ea typeface="+mn-lt"/>
                <a:cs typeface="+mn-lt"/>
              </a:rPr>
              <a:t>glasovanja</a:t>
            </a:r>
            <a:r>
              <a:rPr lang="en-US" sz="1400" dirty="0">
                <a:ea typeface="+mn-lt"/>
                <a:cs typeface="+mn-lt"/>
              </a:rPr>
              <a:t> in s </a:t>
            </a:r>
            <a:r>
              <a:rPr lang="en-US" sz="1400" dirty="0" err="1">
                <a:ea typeface="+mn-lt"/>
                <a:cs typeface="+mn-lt"/>
              </a:rPr>
              <a:t>stalnim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bivališčem</a:t>
            </a:r>
            <a:r>
              <a:rPr lang="en-US" sz="1400" dirty="0">
                <a:ea typeface="+mn-lt"/>
                <a:cs typeface="+mn-lt"/>
              </a:rPr>
              <a:t> v </a:t>
            </a:r>
            <a:r>
              <a:rPr lang="en-US" sz="1400" dirty="0" err="1">
                <a:ea typeface="+mn-lt"/>
                <a:cs typeface="+mn-lt"/>
              </a:rPr>
              <a:t>občini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Lukovica</a:t>
            </a:r>
            <a:r>
              <a:rPr lang="en-US" sz="1400" dirty="0">
                <a:ea typeface="+mn-lt"/>
                <a:cs typeface="+mn-lt"/>
              </a:rPr>
              <a:t>. Z </a:t>
            </a:r>
            <a:r>
              <a:rPr lang="en-US" sz="1400" dirty="0" err="1">
                <a:ea typeface="+mn-lt"/>
                <a:cs typeface="+mn-lt"/>
              </a:rPr>
              <a:t>osebnim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dokumentom</a:t>
            </a:r>
            <a:r>
              <a:rPr lang="en-US" sz="1400" dirty="0">
                <a:ea typeface="+mn-lt"/>
                <a:cs typeface="+mn-lt"/>
              </a:rPr>
              <a:t>!</a:t>
            </a:r>
          </a:p>
          <a:p>
            <a:pPr>
              <a:buClr>
                <a:srgbClr val="FAEB20"/>
              </a:buClr>
            </a:pPr>
            <a:r>
              <a:rPr lang="en-US" sz="1400" b="1" dirty="0">
                <a:ea typeface="+mn-lt"/>
                <a:cs typeface="+mn-lt"/>
              </a:rPr>
              <a:t>Kako</a:t>
            </a:r>
            <a:r>
              <a:rPr lang="en-US" sz="1400" b="1" dirty="0"/>
              <a:t>? </a:t>
            </a:r>
            <a:r>
              <a:rPr lang="en-US" sz="1400" dirty="0" err="1"/>
              <a:t>Enkrat</a:t>
            </a:r>
            <a:r>
              <a:rPr lang="en-US" sz="1400" dirty="0"/>
              <a:t> / za </a:t>
            </a:r>
            <a:r>
              <a:rPr lang="en-US" sz="1400" dirty="0" err="1"/>
              <a:t>največ</a:t>
            </a:r>
            <a:r>
              <a:rPr lang="en-US" sz="1400" dirty="0"/>
              <a:t> 3 </a:t>
            </a:r>
            <a:r>
              <a:rPr lang="en-US" sz="1400" dirty="0" err="1"/>
              <a:t>projekte</a:t>
            </a:r>
            <a:r>
              <a:rPr lang="en-US" sz="1400" dirty="0"/>
              <a:t> in le za </a:t>
            </a:r>
            <a:r>
              <a:rPr lang="en-US" sz="1400" dirty="0" err="1"/>
              <a:t>projekte</a:t>
            </a:r>
            <a:r>
              <a:rPr lang="en-US" sz="1400" dirty="0"/>
              <a:t> </a:t>
            </a:r>
            <a:r>
              <a:rPr lang="en-US" sz="1400" dirty="0" err="1"/>
              <a:t>iz</a:t>
            </a:r>
            <a:r>
              <a:rPr lang="en-US" sz="1400" dirty="0"/>
              <a:t> </a:t>
            </a:r>
            <a:r>
              <a:rPr lang="en-US" sz="1400" dirty="0" err="1"/>
              <a:t>svoje</a:t>
            </a:r>
            <a:r>
              <a:rPr lang="en-US" sz="1400" dirty="0"/>
              <a:t> KS /  </a:t>
            </a:r>
            <a:r>
              <a:rPr lang="en-US" sz="1400" dirty="0" err="1">
                <a:ea typeface="+mn-lt"/>
                <a:cs typeface="+mn-lt"/>
              </a:rPr>
              <a:t>posameznemu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projektu</a:t>
            </a:r>
            <a:r>
              <a:rPr lang="en-US" sz="1400" dirty="0">
                <a:ea typeface="+mn-lt"/>
                <a:cs typeface="+mn-lt"/>
              </a:rPr>
              <a:t> se </a:t>
            </a:r>
            <a:r>
              <a:rPr lang="en-US" sz="1400" dirty="0" err="1">
                <a:ea typeface="+mn-lt"/>
                <a:cs typeface="+mn-lt"/>
              </a:rPr>
              <a:t>podeli</a:t>
            </a:r>
            <a:r>
              <a:rPr lang="en-US" sz="1400" dirty="0">
                <a:ea typeface="+mn-lt"/>
                <a:cs typeface="+mn-lt"/>
              </a:rPr>
              <a:t> 3, 2 in 1 </a:t>
            </a:r>
            <a:r>
              <a:rPr lang="en-US" sz="1400" dirty="0" err="1">
                <a:ea typeface="+mn-lt"/>
                <a:cs typeface="+mn-lt"/>
              </a:rPr>
              <a:t>točko</a:t>
            </a:r>
            <a:r>
              <a:rPr lang="en-US" sz="1400" dirty="0">
                <a:ea typeface="+mn-lt"/>
                <a:cs typeface="+mn-lt"/>
              </a:rPr>
              <a:t> / </a:t>
            </a:r>
            <a:r>
              <a:rPr lang="en-US" sz="1400" dirty="0" err="1"/>
              <a:t>pravilno</a:t>
            </a:r>
            <a:r>
              <a:rPr lang="en-US" sz="1400" dirty="0"/>
              <a:t> </a:t>
            </a:r>
            <a:r>
              <a:rPr lang="en-US" sz="1400" dirty="0" err="1"/>
              <a:t>glasovanje</a:t>
            </a:r>
            <a:r>
              <a:rPr lang="en-US" sz="1400" dirty="0"/>
              <a:t>! </a:t>
            </a:r>
          </a:p>
        </p:txBody>
      </p:sp>
    </p:spTree>
    <p:extLst>
      <p:ext uri="{BB962C8B-B14F-4D97-AF65-F5344CB8AC3E}">
        <p14:creationId xmlns:p14="http://schemas.microsoft.com/office/powerpoint/2010/main" val="3252223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70">
            <a:extLst>
              <a:ext uri="{FF2B5EF4-FFF2-40B4-BE49-F238E27FC236}">
                <a16:creationId xmlns:a16="http://schemas.microsoft.com/office/drawing/2014/main" id="{AC8A7234-FBC2-47B7-AC1D-38831D542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72">
            <a:extLst>
              <a:ext uri="{FF2B5EF4-FFF2-40B4-BE49-F238E27FC236}">
                <a16:creationId xmlns:a16="http://schemas.microsoft.com/office/drawing/2014/main" id="{5B29C9C4-5864-4F3A-8E17-0AEC2C5D8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4" name="Freeform 5">
              <a:extLst>
                <a:ext uri="{FF2B5EF4-FFF2-40B4-BE49-F238E27FC236}">
                  <a16:creationId xmlns:a16="http://schemas.microsoft.com/office/drawing/2014/main" id="{3C748A05-EC87-4B74-ABA8-B17CBBEAC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">
              <a:extLst>
                <a:ext uri="{FF2B5EF4-FFF2-40B4-BE49-F238E27FC236}">
                  <a16:creationId xmlns:a16="http://schemas.microsoft.com/office/drawing/2014/main" id="{9589B8F0-D324-45BC-8CF3-0149C38711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>
              <a:extLst>
                <a:ext uri="{FF2B5EF4-FFF2-40B4-BE49-F238E27FC236}">
                  <a16:creationId xmlns:a16="http://schemas.microsoft.com/office/drawing/2014/main" id="{21702463-7BB6-4AEE-A0AB-EF962460C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>
              <a:extLst>
                <a:ext uri="{FF2B5EF4-FFF2-40B4-BE49-F238E27FC236}">
                  <a16:creationId xmlns:a16="http://schemas.microsoft.com/office/drawing/2014/main" id="{03E6C2F8-EA03-4C14-BBC8-E70F466F63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>
              <a:extLst>
                <a:ext uri="{FF2B5EF4-FFF2-40B4-BE49-F238E27FC236}">
                  <a16:creationId xmlns:a16="http://schemas.microsoft.com/office/drawing/2014/main" id="{E67EE2A2-9C78-42DC-B46E-F74DE9AF9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>
              <a:extLst>
                <a:ext uri="{FF2B5EF4-FFF2-40B4-BE49-F238E27FC236}">
                  <a16:creationId xmlns:a16="http://schemas.microsoft.com/office/drawing/2014/main" id="{7EE95D9A-BB1D-4149-A48D-B24EC328D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>
              <a:extLst>
                <a:ext uri="{FF2B5EF4-FFF2-40B4-BE49-F238E27FC236}">
                  <a16:creationId xmlns:a16="http://schemas.microsoft.com/office/drawing/2014/main" id="{E1F9B1B2-0363-48CA-8748-C574C2D5B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>
              <a:extLst>
                <a:ext uri="{FF2B5EF4-FFF2-40B4-BE49-F238E27FC236}">
                  <a16:creationId xmlns:a16="http://schemas.microsoft.com/office/drawing/2014/main" id="{5C92872F-38A2-4989-BEF8-A96F06991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>
              <a:extLst>
                <a:ext uri="{FF2B5EF4-FFF2-40B4-BE49-F238E27FC236}">
                  <a16:creationId xmlns:a16="http://schemas.microsoft.com/office/drawing/2014/main" id="{6123B691-7D13-4690-AC44-717A8A681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>
              <a:extLst>
                <a:ext uri="{FF2B5EF4-FFF2-40B4-BE49-F238E27FC236}">
                  <a16:creationId xmlns:a16="http://schemas.microsoft.com/office/drawing/2014/main" id="{E067A87B-FA12-4E18-9280-91FB3DC70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>
              <a:extLst>
                <a:ext uri="{FF2B5EF4-FFF2-40B4-BE49-F238E27FC236}">
                  <a16:creationId xmlns:a16="http://schemas.microsoft.com/office/drawing/2014/main" id="{3E6E6F7D-BF6E-4A3C-99D9-2C41C4469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>
              <a:extLst>
                <a:ext uri="{FF2B5EF4-FFF2-40B4-BE49-F238E27FC236}">
                  <a16:creationId xmlns:a16="http://schemas.microsoft.com/office/drawing/2014/main" id="{29C3B07C-0451-4616-8C1C-3254A4100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>
              <a:extLst>
                <a:ext uri="{FF2B5EF4-FFF2-40B4-BE49-F238E27FC236}">
                  <a16:creationId xmlns:a16="http://schemas.microsoft.com/office/drawing/2014/main" id="{1AF8233B-3355-410E-8C8A-E09229184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>
              <a:extLst>
                <a:ext uri="{FF2B5EF4-FFF2-40B4-BE49-F238E27FC236}">
                  <a16:creationId xmlns:a16="http://schemas.microsoft.com/office/drawing/2014/main" id="{02854882-CFC9-4A44-A7A3-25030012D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>
              <a:extLst>
                <a:ext uri="{FF2B5EF4-FFF2-40B4-BE49-F238E27FC236}">
                  <a16:creationId xmlns:a16="http://schemas.microsoft.com/office/drawing/2014/main" id="{CB21A0F6-F978-4365-B7B1-AC4D0FEAA1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>
              <a:extLst>
                <a:ext uri="{FF2B5EF4-FFF2-40B4-BE49-F238E27FC236}">
                  <a16:creationId xmlns:a16="http://schemas.microsoft.com/office/drawing/2014/main" id="{ACA09E5C-B3F8-4D08-BDD7-CC8E4F1E7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>
              <a:extLst>
                <a:ext uri="{FF2B5EF4-FFF2-40B4-BE49-F238E27FC236}">
                  <a16:creationId xmlns:a16="http://schemas.microsoft.com/office/drawing/2014/main" id="{533F1EE0-8D2E-4E68-AD31-A0F84C8172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>
              <a:extLst>
                <a:ext uri="{FF2B5EF4-FFF2-40B4-BE49-F238E27FC236}">
                  <a16:creationId xmlns:a16="http://schemas.microsoft.com/office/drawing/2014/main" id="{136638E2-E427-49DE-AB2D-BB20F2484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>
              <a:extLst>
                <a:ext uri="{FF2B5EF4-FFF2-40B4-BE49-F238E27FC236}">
                  <a16:creationId xmlns:a16="http://schemas.microsoft.com/office/drawing/2014/main" id="{61D40652-D059-4DD1-92F3-B708737D0B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>
              <a:extLst>
                <a:ext uri="{FF2B5EF4-FFF2-40B4-BE49-F238E27FC236}">
                  <a16:creationId xmlns:a16="http://schemas.microsoft.com/office/drawing/2014/main" id="{EC7C53A7-2E01-44FC-A886-854FC4B3B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>
              <a:extLst>
                <a:ext uri="{FF2B5EF4-FFF2-40B4-BE49-F238E27FC236}">
                  <a16:creationId xmlns:a16="http://schemas.microsoft.com/office/drawing/2014/main" id="{8F3D084F-FDB7-4382-813B-26387CDFC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0" name="Group 95">
            <a:extLst>
              <a:ext uri="{FF2B5EF4-FFF2-40B4-BE49-F238E27FC236}">
                <a16:creationId xmlns:a16="http://schemas.microsoft.com/office/drawing/2014/main" id="{BB8A2183-F453-4E6E-8464-C94E2F181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6E504F6A-B5C8-4DB4-BA83-126416023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Isosceles Triangle 22">
              <a:extLst>
                <a:ext uri="{FF2B5EF4-FFF2-40B4-BE49-F238E27FC236}">
                  <a16:creationId xmlns:a16="http://schemas.microsoft.com/office/drawing/2014/main" id="{841DC036-42A4-4EAB-9ECA-996AA2EB4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5460329B-A06A-42FA-AB18-AC67479C7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>
            <a:normAutofit/>
          </a:bodyPr>
          <a:lstStyle/>
          <a:p>
            <a:r>
              <a:rPr lang="en-US" i="1" err="1">
                <a:ea typeface="+mj-lt"/>
                <a:cs typeface="+mj-lt"/>
              </a:rPr>
              <a:t>Izglasovani</a:t>
            </a:r>
            <a:r>
              <a:rPr lang="en-US" i="1">
                <a:ea typeface="+mj-lt"/>
                <a:cs typeface="+mj-lt"/>
              </a:rPr>
              <a:t> </a:t>
            </a:r>
            <a:r>
              <a:rPr lang="en-US" i="1" err="1">
                <a:ea typeface="+mj-lt"/>
                <a:cs typeface="+mj-lt"/>
              </a:rPr>
              <a:t>projekti</a:t>
            </a:r>
            <a:endParaRPr lang="en-US" err="1"/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720F6801-553C-1425-4D1C-3B112803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797594"/>
            <a:ext cx="6281873" cy="239336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400" dirty="0">
                <a:ea typeface="+mn-lt"/>
                <a:cs typeface="+mn-lt"/>
              </a:rPr>
              <a:t>Med </a:t>
            </a:r>
            <a:r>
              <a:rPr lang="en-US" sz="1400" dirty="0" err="1">
                <a:ea typeface="+mn-lt"/>
                <a:cs typeface="+mn-lt"/>
              </a:rPr>
              <a:t>izglasovane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projekte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posamezno</a:t>
            </a:r>
            <a:r>
              <a:rPr lang="en-US" sz="1400" dirty="0">
                <a:ea typeface="+mn-lt"/>
                <a:cs typeface="+mn-lt"/>
              </a:rPr>
              <a:t> KS se </a:t>
            </a:r>
            <a:r>
              <a:rPr lang="en-US" sz="1400" dirty="0" err="1">
                <a:ea typeface="+mn-lt"/>
                <a:cs typeface="+mn-lt"/>
              </a:rPr>
              <a:t>bodo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umestili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projekti</a:t>
            </a:r>
            <a:r>
              <a:rPr lang="en-US" sz="1400" dirty="0">
                <a:ea typeface="+mn-lt"/>
                <a:cs typeface="+mn-lt"/>
              </a:rPr>
              <a:t> po </a:t>
            </a:r>
            <a:r>
              <a:rPr lang="en-US" sz="1400" dirty="0" err="1">
                <a:ea typeface="+mn-lt"/>
                <a:cs typeface="+mn-lt"/>
              </a:rPr>
              <a:t>vrsti</a:t>
            </a:r>
            <a:r>
              <a:rPr lang="en-US" sz="1400" dirty="0">
                <a:ea typeface="+mn-lt"/>
                <a:cs typeface="+mn-lt"/>
              </a:rPr>
              <a:t> glede </a:t>
            </a:r>
            <a:r>
              <a:rPr lang="en-US" sz="1400" dirty="0" err="1">
                <a:ea typeface="+mn-lt"/>
                <a:cs typeface="+mn-lt"/>
              </a:rPr>
              <a:t>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število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prejetih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glasov</a:t>
            </a:r>
            <a:r>
              <a:rPr lang="en-US" sz="1400" dirty="0">
                <a:ea typeface="+mn-lt"/>
                <a:cs typeface="+mn-lt"/>
              </a:rPr>
              <a:t>, </a:t>
            </a:r>
            <a:r>
              <a:rPr lang="en-US" sz="1400" dirty="0" err="1">
                <a:ea typeface="+mn-lt"/>
                <a:cs typeface="+mn-lt"/>
              </a:rPr>
              <a:t>dokler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skupna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vrednost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projektov</a:t>
            </a:r>
            <a:r>
              <a:rPr lang="en-US" sz="1400" dirty="0">
                <a:ea typeface="+mn-lt"/>
                <a:cs typeface="+mn-lt"/>
              </a:rPr>
              <a:t> ne </a:t>
            </a:r>
            <a:r>
              <a:rPr lang="en-US" sz="1400" dirty="0" err="1">
                <a:ea typeface="+mn-lt"/>
                <a:cs typeface="+mn-lt"/>
              </a:rPr>
              <a:t>preseže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predvidenega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zneska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posamezno</a:t>
            </a:r>
            <a:r>
              <a:rPr lang="en-US" sz="1400" dirty="0">
                <a:ea typeface="+mn-lt"/>
                <a:cs typeface="+mn-lt"/>
              </a:rPr>
              <a:t> KS. </a:t>
            </a:r>
            <a:r>
              <a:rPr lang="en-US" sz="1400" dirty="0" err="1">
                <a:ea typeface="+mn-lt"/>
                <a:cs typeface="+mn-lt"/>
              </a:rPr>
              <a:t>Če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zadnji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izbrani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finančni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okvir</a:t>
            </a:r>
            <a:r>
              <a:rPr lang="en-US" sz="1400" dirty="0">
                <a:ea typeface="+mn-lt"/>
                <a:cs typeface="+mn-lt"/>
              </a:rPr>
              <a:t>, se </a:t>
            </a:r>
            <a:r>
              <a:rPr lang="en-US" sz="1400" dirty="0" err="1">
                <a:ea typeface="+mn-lt"/>
                <a:cs typeface="+mn-lt"/>
              </a:rPr>
              <a:t>preskoči</a:t>
            </a:r>
            <a:r>
              <a:rPr lang="en-US" sz="1400" dirty="0">
                <a:ea typeface="+mn-lt"/>
                <a:cs typeface="+mn-lt"/>
              </a:rPr>
              <a:t> in se </a:t>
            </a:r>
            <a:r>
              <a:rPr lang="en-US" sz="1400" dirty="0" err="1">
                <a:ea typeface="+mn-lt"/>
                <a:cs typeface="+mn-lt"/>
              </a:rPr>
              <a:t>vključi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naslednji</a:t>
            </a:r>
            <a:r>
              <a:rPr lang="en-US" sz="1400" dirty="0">
                <a:ea typeface="+mn-lt"/>
                <a:cs typeface="+mn-lt"/>
              </a:rPr>
              <a:t> po </a:t>
            </a:r>
            <a:r>
              <a:rPr lang="en-US" sz="1400" dirty="0" err="1">
                <a:ea typeface="+mn-lt"/>
                <a:cs typeface="+mn-lt"/>
              </a:rPr>
              <a:t>številu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glasov</a:t>
            </a:r>
            <a:r>
              <a:rPr lang="en-US" sz="1400" dirty="0">
                <a:ea typeface="+mn-lt"/>
                <a:cs typeface="+mn-lt"/>
              </a:rPr>
              <a:t>, ki </a:t>
            </a:r>
            <a:r>
              <a:rPr lang="en-US" sz="1400" dirty="0" err="1">
                <a:ea typeface="+mn-lt"/>
                <a:cs typeface="+mn-lt"/>
              </a:rPr>
              <a:t>še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ustreza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finančnemu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okviru</a:t>
            </a:r>
            <a:r>
              <a:rPr lang="en-US" sz="1400" dirty="0">
                <a:ea typeface="+mn-lt"/>
                <a:cs typeface="+mn-lt"/>
              </a:rPr>
              <a:t>. </a:t>
            </a:r>
            <a:endParaRPr lang="en-US" sz="1400">
              <a:ea typeface="+mn-lt"/>
              <a:cs typeface="+mn-lt"/>
            </a:endParaRPr>
          </a:p>
          <a:p>
            <a:pPr>
              <a:lnSpc>
                <a:spcPct val="110000"/>
              </a:lnSpc>
            </a:pPr>
            <a:r>
              <a:rPr lang="en-US" sz="1400" dirty="0">
                <a:ea typeface="+mn-lt"/>
                <a:cs typeface="+mn-lt"/>
              </a:rPr>
              <a:t>V </a:t>
            </a:r>
            <a:r>
              <a:rPr lang="en-US" sz="1400" dirty="0" err="1">
                <a:ea typeface="+mn-lt"/>
                <a:cs typeface="+mn-lt"/>
              </a:rPr>
              <a:t>kolikor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posamezni</a:t>
            </a:r>
            <a:r>
              <a:rPr lang="en-US" sz="1400" dirty="0">
                <a:ea typeface="+mn-lt"/>
                <a:cs typeface="+mn-lt"/>
              </a:rPr>
              <a:t> KS </a:t>
            </a:r>
            <a:r>
              <a:rPr lang="en-US" sz="1400" dirty="0" err="1">
                <a:ea typeface="+mn-lt"/>
                <a:cs typeface="+mn-lt"/>
              </a:rPr>
              <a:t>vrednost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izglasovanih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projektov</a:t>
            </a:r>
            <a:r>
              <a:rPr lang="en-US" sz="1400" dirty="0">
                <a:ea typeface="+mn-lt"/>
                <a:cs typeface="+mn-lt"/>
              </a:rPr>
              <a:t> ne </a:t>
            </a:r>
            <a:r>
              <a:rPr lang="en-US" sz="1400" dirty="0" err="1">
                <a:ea typeface="+mn-lt"/>
                <a:cs typeface="+mn-lt"/>
              </a:rPr>
              <a:t>doseže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predvidene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vrednosti</a:t>
            </a:r>
            <a:r>
              <a:rPr lang="en-US" sz="1400" dirty="0">
                <a:ea typeface="+mn-lt"/>
                <a:cs typeface="+mn-lt"/>
              </a:rPr>
              <a:t> za to KS, se </a:t>
            </a:r>
            <a:r>
              <a:rPr lang="en-US" sz="1400" dirty="0" err="1">
                <a:ea typeface="+mn-lt"/>
                <a:cs typeface="+mn-lt"/>
              </a:rPr>
              <a:t>preostala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sredstva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prenesejo</a:t>
            </a:r>
            <a:r>
              <a:rPr lang="en-US" sz="1400" dirty="0">
                <a:ea typeface="+mn-lt"/>
                <a:cs typeface="+mn-lt"/>
              </a:rPr>
              <a:t> in </a:t>
            </a:r>
            <a:r>
              <a:rPr lang="en-US" sz="1400" dirty="0" err="1">
                <a:ea typeface="+mn-lt"/>
                <a:cs typeface="+mn-lt"/>
              </a:rPr>
              <a:t>dodajo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naslednji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cikel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izvajanja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participativnega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proračuna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letu</a:t>
            </a:r>
            <a:r>
              <a:rPr lang="en-US" sz="1400" dirty="0">
                <a:ea typeface="+mn-lt"/>
                <a:cs typeface="+mn-lt"/>
              </a:rPr>
              <a:t> 2023 za KS, </a:t>
            </a:r>
            <a:r>
              <a:rPr lang="en-US" sz="1400" dirty="0" err="1">
                <a:ea typeface="+mn-lt"/>
                <a:cs typeface="+mn-lt"/>
              </a:rPr>
              <a:t>kjer</a:t>
            </a:r>
            <a:r>
              <a:rPr lang="en-US" sz="1400" dirty="0">
                <a:ea typeface="+mn-lt"/>
                <a:cs typeface="+mn-lt"/>
              </a:rPr>
              <a:t> so </a:t>
            </a:r>
            <a:r>
              <a:rPr lang="en-US" sz="1400" dirty="0" err="1">
                <a:ea typeface="+mn-lt"/>
                <a:cs typeface="+mn-lt"/>
              </a:rPr>
              <a:t>sredstva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ostala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neporabljena</a:t>
            </a:r>
            <a:r>
              <a:rPr lang="en-US" sz="1400" dirty="0">
                <a:ea typeface="+mn-lt"/>
                <a:cs typeface="+mn-lt"/>
              </a:rPr>
              <a:t>.   </a:t>
            </a:r>
            <a:endParaRPr lang="en-US" sz="1400"/>
          </a:p>
        </p:txBody>
      </p:sp>
      <p:sp>
        <p:nvSpPr>
          <p:cNvPr id="72" name="Rectangle 100">
            <a:extLst>
              <a:ext uri="{FF2B5EF4-FFF2-40B4-BE49-F238E27FC236}">
                <a16:creationId xmlns:a16="http://schemas.microsoft.com/office/drawing/2014/main" id="{F555C88A-BC04-4A54-A56D-A033666FC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265" y="3672400"/>
            <a:ext cx="6269015" cy="238407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516AA54F-4518-C3A9-DF17-76428E43A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822" y="3981745"/>
            <a:ext cx="2049342" cy="2043018"/>
          </a:xfrm>
          <a:prstGeom prst="rect">
            <a:avLst/>
          </a:prstGeom>
          <a:ln w="9525">
            <a:noFill/>
          </a:ln>
        </p:spPr>
      </p:pic>
      <p:pic>
        <p:nvPicPr>
          <p:cNvPr id="6" name="Picture 6" descr="Text&#10;&#10;Description automatically generated">
            <a:extLst>
              <a:ext uri="{FF2B5EF4-FFF2-40B4-BE49-F238E27FC236}">
                <a16:creationId xmlns:a16="http://schemas.microsoft.com/office/drawing/2014/main" id="{1171B271-D8DC-F7C4-B142-EDDBBB51F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3393" y="3797306"/>
            <a:ext cx="5296937" cy="2876531"/>
          </a:xfrm>
          <a:prstGeom prst="rect">
            <a:avLst/>
          </a:prstGeom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271991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70">
            <a:extLst>
              <a:ext uri="{FF2B5EF4-FFF2-40B4-BE49-F238E27FC236}">
                <a16:creationId xmlns:a16="http://schemas.microsoft.com/office/drawing/2014/main" id="{AC8A7234-FBC2-47B7-AC1D-38831D542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72">
            <a:extLst>
              <a:ext uri="{FF2B5EF4-FFF2-40B4-BE49-F238E27FC236}">
                <a16:creationId xmlns:a16="http://schemas.microsoft.com/office/drawing/2014/main" id="{5B29C9C4-5864-4F3A-8E17-0AEC2C5D8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4" name="Freeform 5">
              <a:extLst>
                <a:ext uri="{FF2B5EF4-FFF2-40B4-BE49-F238E27FC236}">
                  <a16:creationId xmlns:a16="http://schemas.microsoft.com/office/drawing/2014/main" id="{3C748A05-EC87-4B74-ABA8-B17CBBEAC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">
              <a:extLst>
                <a:ext uri="{FF2B5EF4-FFF2-40B4-BE49-F238E27FC236}">
                  <a16:creationId xmlns:a16="http://schemas.microsoft.com/office/drawing/2014/main" id="{9589B8F0-D324-45BC-8CF3-0149C38711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>
              <a:extLst>
                <a:ext uri="{FF2B5EF4-FFF2-40B4-BE49-F238E27FC236}">
                  <a16:creationId xmlns:a16="http://schemas.microsoft.com/office/drawing/2014/main" id="{21702463-7BB6-4AEE-A0AB-EF962460C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>
              <a:extLst>
                <a:ext uri="{FF2B5EF4-FFF2-40B4-BE49-F238E27FC236}">
                  <a16:creationId xmlns:a16="http://schemas.microsoft.com/office/drawing/2014/main" id="{03E6C2F8-EA03-4C14-BBC8-E70F466F63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>
              <a:extLst>
                <a:ext uri="{FF2B5EF4-FFF2-40B4-BE49-F238E27FC236}">
                  <a16:creationId xmlns:a16="http://schemas.microsoft.com/office/drawing/2014/main" id="{E67EE2A2-9C78-42DC-B46E-F74DE9AF9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>
              <a:extLst>
                <a:ext uri="{FF2B5EF4-FFF2-40B4-BE49-F238E27FC236}">
                  <a16:creationId xmlns:a16="http://schemas.microsoft.com/office/drawing/2014/main" id="{7EE95D9A-BB1D-4149-A48D-B24EC328D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>
              <a:extLst>
                <a:ext uri="{FF2B5EF4-FFF2-40B4-BE49-F238E27FC236}">
                  <a16:creationId xmlns:a16="http://schemas.microsoft.com/office/drawing/2014/main" id="{E1F9B1B2-0363-48CA-8748-C574C2D5B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>
              <a:extLst>
                <a:ext uri="{FF2B5EF4-FFF2-40B4-BE49-F238E27FC236}">
                  <a16:creationId xmlns:a16="http://schemas.microsoft.com/office/drawing/2014/main" id="{5C92872F-38A2-4989-BEF8-A96F06991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>
              <a:extLst>
                <a:ext uri="{FF2B5EF4-FFF2-40B4-BE49-F238E27FC236}">
                  <a16:creationId xmlns:a16="http://schemas.microsoft.com/office/drawing/2014/main" id="{6123B691-7D13-4690-AC44-717A8A681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>
              <a:extLst>
                <a:ext uri="{FF2B5EF4-FFF2-40B4-BE49-F238E27FC236}">
                  <a16:creationId xmlns:a16="http://schemas.microsoft.com/office/drawing/2014/main" id="{E067A87B-FA12-4E18-9280-91FB3DC70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>
              <a:extLst>
                <a:ext uri="{FF2B5EF4-FFF2-40B4-BE49-F238E27FC236}">
                  <a16:creationId xmlns:a16="http://schemas.microsoft.com/office/drawing/2014/main" id="{3E6E6F7D-BF6E-4A3C-99D9-2C41C4469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>
              <a:extLst>
                <a:ext uri="{FF2B5EF4-FFF2-40B4-BE49-F238E27FC236}">
                  <a16:creationId xmlns:a16="http://schemas.microsoft.com/office/drawing/2014/main" id="{29C3B07C-0451-4616-8C1C-3254A4100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>
              <a:extLst>
                <a:ext uri="{FF2B5EF4-FFF2-40B4-BE49-F238E27FC236}">
                  <a16:creationId xmlns:a16="http://schemas.microsoft.com/office/drawing/2014/main" id="{1AF8233B-3355-410E-8C8A-E09229184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>
              <a:extLst>
                <a:ext uri="{FF2B5EF4-FFF2-40B4-BE49-F238E27FC236}">
                  <a16:creationId xmlns:a16="http://schemas.microsoft.com/office/drawing/2014/main" id="{02854882-CFC9-4A44-A7A3-25030012D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>
              <a:extLst>
                <a:ext uri="{FF2B5EF4-FFF2-40B4-BE49-F238E27FC236}">
                  <a16:creationId xmlns:a16="http://schemas.microsoft.com/office/drawing/2014/main" id="{CB21A0F6-F978-4365-B7B1-AC4D0FEAA1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>
              <a:extLst>
                <a:ext uri="{FF2B5EF4-FFF2-40B4-BE49-F238E27FC236}">
                  <a16:creationId xmlns:a16="http://schemas.microsoft.com/office/drawing/2014/main" id="{ACA09E5C-B3F8-4D08-BDD7-CC8E4F1E7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>
              <a:extLst>
                <a:ext uri="{FF2B5EF4-FFF2-40B4-BE49-F238E27FC236}">
                  <a16:creationId xmlns:a16="http://schemas.microsoft.com/office/drawing/2014/main" id="{533F1EE0-8D2E-4E68-AD31-A0F84C8172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>
              <a:extLst>
                <a:ext uri="{FF2B5EF4-FFF2-40B4-BE49-F238E27FC236}">
                  <a16:creationId xmlns:a16="http://schemas.microsoft.com/office/drawing/2014/main" id="{136638E2-E427-49DE-AB2D-BB20F2484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>
              <a:extLst>
                <a:ext uri="{FF2B5EF4-FFF2-40B4-BE49-F238E27FC236}">
                  <a16:creationId xmlns:a16="http://schemas.microsoft.com/office/drawing/2014/main" id="{61D40652-D059-4DD1-92F3-B708737D0B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>
              <a:extLst>
                <a:ext uri="{FF2B5EF4-FFF2-40B4-BE49-F238E27FC236}">
                  <a16:creationId xmlns:a16="http://schemas.microsoft.com/office/drawing/2014/main" id="{EC7C53A7-2E01-44FC-A886-854FC4B3B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>
              <a:extLst>
                <a:ext uri="{FF2B5EF4-FFF2-40B4-BE49-F238E27FC236}">
                  <a16:creationId xmlns:a16="http://schemas.microsoft.com/office/drawing/2014/main" id="{8F3D084F-FDB7-4382-813B-26387CDFC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0" name="Group 95">
            <a:extLst>
              <a:ext uri="{FF2B5EF4-FFF2-40B4-BE49-F238E27FC236}">
                <a16:creationId xmlns:a16="http://schemas.microsoft.com/office/drawing/2014/main" id="{BB8A2183-F453-4E6E-8464-C94E2F181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6E504F6A-B5C8-4DB4-BA83-126416023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Isosceles Triangle 22">
              <a:extLst>
                <a:ext uri="{FF2B5EF4-FFF2-40B4-BE49-F238E27FC236}">
                  <a16:creationId xmlns:a16="http://schemas.microsoft.com/office/drawing/2014/main" id="{841DC036-42A4-4EAB-9ECA-996AA2EB4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5460329B-A06A-42FA-AB18-AC67479C7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>
            <a:normAutofit/>
          </a:bodyPr>
          <a:lstStyle/>
          <a:p>
            <a:r>
              <a:rPr lang="en-US" i="1" err="1">
                <a:ea typeface="+mj-lt"/>
                <a:cs typeface="+mj-lt"/>
              </a:rPr>
              <a:t>Izglasovani</a:t>
            </a:r>
            <a:r>
              <a:rPr lang="en-US" i="1">
                <a:ea typeface="+mj-lt"/>
                <a:cs typeface="+mj-lt"/>
              </a:rPr>
              <a:t> </a:t>
            </a:r>
            <a:r>
              <a:rPr lang="en-US" i="1" err="1">
                <a:ea typeface="+mj-lt"/>
                <a:cs typeface="+mj-lt"/>
              </a:rPr>
              <a:t>projekti</a:t>
            </a:r>
            <a:endParaRPr lang="en-US" err="1"/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720F6801-553C-1425-4D1C-3B112803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797594"/>
            <a:ext cx="6281873" cy="239336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400" dirty="0">
                <a:ea typeface="+mn-lt"/>
                <a:cs typeface="+mn-lt"/>
              </a:rPr>
              <a:t>Med </a:t>
            </a:r>
            <a:r>
              <a:rPr lang="en-US" sz="1400" dirty="0" err="1">
                <a:ea typeface="+mn-lt"/>
                <a:cs typeface="+mn-lt"/>
              </a:rPr>
              <a:t>izglasovane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projekte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posamezno</a:t>
            </a:r>
            <a:r>
              <a:rPr lang="en-US" sz="1400" dirty="0">
                <a:ea typeface="+mn-lt"/>
                <a:cs typeface="+mn-lt"/>
              </a:rPr>
              <a:t> KS se </a:t>
            </a:r>
            <a:r>
              <a:rPr lang="en-US" sz="1400" dirty="0" err="1">
                <a:ea typeface="+mn-lt"/>
                <a:cs typeface="+mn-lt"/>
              </a:rPr>
              <a:t>bodo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umestili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projekti</a:t>
            </a:r>
            <a:r>
              <a:rPr lang="en-US" sz="1400" dirty="0">
                <a:ea typeface="+mn-lt"/>
                <a:cs typeface="+mn-lt"/>
              </a:rPr>
              <a:t> po </a:t>
            </a:r>
            <a:r>
              <a:rPr lang="en-US" sz="1400" dirty="0" err="1">
                <a:ea typeface="+mn-lt"/>
                <a:cs typeface="+mn-lt"/>
              </a:rPr>
              <a:t>vrsti</a:t>
            </a:r>
            <a:r>
              <a:rPr lang="en-US" sz="1400" dirty="0">
                <a:ea typeface="+mn-lt"/>
                <a:cs typeface="+mn-lt"/>
              </a:rPr>
              <a:t> glede </a:t>
            </a:r>
            <a:r>
              <a:rPr lang="en-US" sz="1400" dirty="0" err="1">
                <a:ea typeface="+mn-lt"/>
                <a:cs typeface="+mn-lt"/>
              </a:rPr>
              <a:t>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število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prejetih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glasov</a:t>
            </a:r>
            <a:r>
              <a:rPr lang="en-US" sz="1400" dirty="0">
                <a:ea typeface="+mn-lt"/>
                <a:cs typeface="+mn-lt"/>
              </a:rPr>
              <a:t>, </a:t>
            </a:r>
            <a:r>
              <a:rPr lang="en-US" sz="1400" dirty="0" err="1">
                <a:ea typeface="+mn-lt"/>
                <a:cs typeface="+mn-lt"/>
              </a:rPr>
              <a:t>dokler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skupna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vrednost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projektov</a:t>
            </a:r>
            <a:r>
              <a:rPr lang="en-US" sz="1400" dirty="0">
                <a:ea typeface="+mn-lt"/>
                <a:cs typeface="+mn-lt"/>
              </a:rPr>
              <a:t> ne </a:t>
            </a:r>
            <a:r>
              <a:rPr lang="en-US" sz="1400" dirty="0" err="1">
                <a:ea typeface="+mn-lt"/>
                <a:cs typeface="+mn-lt"/>
              </a:rPr>
              <a:t>preseže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predvidenega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zneska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posamezno</a:t>
            </a:r>
            <a:r>
              <a:rPr lang="en-US" sz="1400" dirty="0">
                <a:ea typeface="+mn-lt"/>
                <a:cs typeface="+mn-lt"/>
              </a:rPr>
              <a:t> KS. </a:t>
            </a:r>
            <a:r>
              <a:rPr lang="en-US" sz="1400" dirty="0" err="1">
                <a:ea typeface="+mn-lt"/>
                <a:cs typeface="+mn-lt"/>
              </a:rPr>
              <a:t>Če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zadnji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izbrani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finančni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okvir</a:t>
            </a:r>
            <a:r>
              <a:rPr lang="en-US" sz="1400" dirty="0">
                <a:ea typeface="+mn-lt"/>
                <a:cs typeface="+mn-lt"/>
              </a:rPr>
              <a:t>, se </a:t>
            </a:r>
            <a:r>
              <a:rPr lang="en-US" sz="1400" dirty="0" err="1">
                <a:ea typeface="+mn-lt"/>
                <a:cs typeface="+mn-lt"/>
              </a:rPr>
              <a:t>preskoči</a:t>
            </a:r>
            <a:r>
              <a:rPr lang="en-US" sz="1400" dirty="0">
                <a:ea typeface="+mn-lt"/>
                <a:cs typeface="+mn-lt"/>
              </a:rPr>
              <a:t> in se </a:t>
            </a:r>
            <a:r>
              <a:rPr lang="en-US" sz="1400" dirty="0" err="1">
                <a:ea typeface="+mn-lt"/>
                <a:cs typeface="+mn-lt"/>
              </a:rPr>
              <a:t>vključi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naslednji</a:t>
            </a:r>
            <a:r>
              <a:rPr lang="en-US" sz="1400" dirty="0">
                <a:ea typeface="+mn-lt"/>
                <a:cs typeface="+mn-lt"/>
              </a:rPr>
              <a:t> po </a:t>
            </a:r>
            <a:r>
              <a:rPr lang="en-US" sz="1400" dirty="0" err="1">
                <a:ea typeface="+mn-lt"/>
                <a:cs typeface="+mn-lt"/>
              </a:rPr>
              <a:t>številu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glasov</a:t>
            </a:r>
            <a:r>
              <a:rPr lang="en-US" sz="1400" dirty="0">
                <a:ea typeface="+mn-lt"/>
                <a:cs typeface="+mn-lt"/>
              </a:rPr>
              <a:t>, ki </a:t>
            </a:r>
            <a:r>
              <a:rPr lang="en-US" sz="1400" dirty="0" err="1">
                <a:ea typeface="+mn-lt"/>
                <a:cs typeface="+mn-lt"/>
              </a:rPr>
              <a:t>še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ustreza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finančnemu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okviru</a:t>
            </a:r>
            <a:r>
              <a:rPr lang="en-US" sz="1400" dirty="0">
                <a:ea typeface="+mn-lt"/>
                <a:cs typeface="+mn-lt"/>
              </a:rPr>
              <a:t>. </a:t>
            </a:r>
            <a:endParaRPr lang="en-US" sz="1400">
              <a:ea typeface="+mn-lt"/>
              <a:cs typeface="+mn-lt"/>
            </a:endParaRPr>
          </a:p>
          <a:p>
            <a:pPr>
              <a:lnSpc>
                <a:spcPct val="110000"/>
              </a:lnSpc>
            </a:pPr>
            <a:r>
              <a:rPr lang="en-US" sz="1400" dirty="0">
                <a:ea typeface="+mn-lt"/>
                <a:cs typeface="+mn-lt"/>
              </a:rPr>
              <a:t>V </a:t>
            </a:r>
            <a:r>
              <a:rPr lang="en-US" sz="1400" dirty="0" err="1">
                <a:ea typeface="+mn-lt"/>
                <a:cs typeface="+mn-lt"/>
              </a:rPr>
              <a:t>kolikor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posamezni</a:t>
            </a:r>
            <a:r>
              <a:rPr lang="en-US" sz="1400" dirty="0">
                <a:ea typeface="+mn-lt"/>
                <a:cs typeface="+mn-lt"/>
              </a:rPr>
              <a:t> KS </a:t>
            </a:r>
            <a:r>
              <a:rPr lang="en-US" sz="1400" dirty="0" err="1">
                <a:ea typeface="+mn-lt"/>
                <a:cs typeface="+mn-lt"/>
              </a:rPr>
              <a:t>vrednost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izglasovanih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projektov</a:t>
            </a:r>
            <a:r>
              <a:rPr lang="en-US" sz="1400" dirty="0">
                <a:ea typeface="+mn-lt"/>
                <a:cs typeface="+mn-lt"/>
              </a:rPr>
              <a:t> ne </a:t>
            </a:r>
            <a:r>
              <a:rPr lang="en-US" sz="1400" dirty="0" err="1">
                <a:ea typeface="+mn-lt"/>
                <a:cs typeface="+mn-lt"/>
              </a:rPr>
              <a:t>doseže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predvidene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vrednosti</a:t>
            </a:r>
            <a:r>
              <a:rPr lang="en-US" sz="1400" dirty="0">
                <a:ea typeface="+mn-lt"/>
                <a:cs typeface="+mn-lt"/>
              </a:rPr>
              <a:t> za to KS, se </a:t>
            </a:r>
            <a:r>
              <a:rPr lang="en-US" sz="1400" dirty="0" err="1">
                <a:ea typeface="+mn-lt"/>
                <a:cs typeface="+mn-lt"/>
              </a:rPr>
              <a:t>preostala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sredstva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prenesejo</a:t>
            </a:r>
            <a:r>
              <a:rPr lang="en-US" sz="1400" dirty="0">
                <a:ea typeface="+mn-lt"/>
                <a:cs typeface="+mn-lt"/>
              </a:rPr>
              <a:t> in </a:t>
            </a:r>
            <a:r>
              <a:rPr lang="en-US" sz="1400" dirty="0" err="1">
                <a:ea typeface="+mn-lt"/>
                <a:cs typeface="+mn-lt"/>
              </a:rPr>
              <a:t>dodajo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naslednji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cikel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izvajanja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participativnega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proračuna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letu</a:t>
            </a:r>
            <a:r>
              <a:rPr lang="en-US" sz="1400" dirty="0">
                <a:ea typeface="+mn-lt"/>
                <a:cs typeface="+mn-lt"/>
              </a:rPr>
              <a:t> 2023 za KS, </a:t>
            </a:r>
            <a:r>
              <a:rPr lang="en-US" sz="1400" dirty="0" err="1">
                <a:ea typeface="+mn-lt"/>
                <a:cs typeface="+mn-lt"/>
              </a:rPr>
              <a:t>kjer</a:t>
            </a:r>
            <a:r>
              <a:rPr lang="en-US" sz="1400" dirty="0">
                <a:ea typeface="+mn-lt"/>
                <a:cs typeface="+mn-lt"/>
              </a:rPr>
              <a:t> so </a:t>
            </a:r>
            <a:r>
              <a:rPr lang="en-US" sz="1400" dirty="0" err="1">
                <a:ea typeface="+mn-lt"/>
                <a:cs typeface="+mn-lt"/>
              </a:rPr>
              <a:t>sredstva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ostala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neporabljena</a:t>
            </a:r>
            <a:r>
              <a:rPr lang="en-US" sz="1400" dirty="0">
                <a:ea typeface="+mn-lt"/>
                <a:cs typeface="+mn-lt"/>
              </a:rPr>
              <a:t>.   </a:t>
            </a:r>
            <a:endParaRPr lang="en-US" sz="1400"/>
          </a:p>
        </p:txBody>
      </p:sp>
      <p:sp>
        <p:nvSpPr>
          <p:cNvPr id="72" name="Rectangle 100">
            <a:extLst>
              <a:ext uri="{FF2B5EF4-FFF2-40B4-BE49-F238E27FC236}">
                <a16:creationId xmlns:a16="http://schemas.microsoft.com/office/drawing/2014/main" id="{F555C88A-BC04-4A54-A56D-A033666FC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265" y="3672400"/>
            <a:ext cx="6269015" cy="238407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516AA54F-4518-C3A9-DF17-76428E43A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822" y="3981745"/>
            <a:ext cx="2049342" cy="2043018"/>
          </a:xfrm>
          <a:prstGeom prst="rect">
            <a:avLst/>
          </a:prstGeom>
          <a:ln w="9525">
            <a:noFill/>
          </a:ln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5ED2DC09-9639-44F7-818C-FA5A20D28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7202" y="3811730"/>
            <a:ext cx="5016868" cy="272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5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70">
            <a:extLst>
              <a:ext uri="{FF2B5EF4-FFF2-40B4-BE49-F238E27FC236}">
                <a16:creationId xmlns:a16="http://schemas.microsoft.com/office/drawing/2014/main" id="{AC8A7234-FBC2-47B7-AC1D-38831D542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72">
            <a:extLst>
              <a:ext uri="{FF2B5EF4-FFF2-40B4-BE49-F238E27FC236}">
                <a16:creationId xmlns:a16="http://schemas.microsoft.com/office/drawing/2014/main" id="{5B29C9C4-5864-4F3A-8E17-0AEC2C5D8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4" name="Freeform 5">
              <a:extLst>
                <a:ext uri="{FF2B5EF4-FFF2-40B4-BE49-F238E27FC236}">
                  <a16:creationId xmlns:a16="http://schemas.microsoft.com/office/drawing/2014/main" id="{3C748A05-EC87-4B74-ABA8-B17CBBEAC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">
              <a:extLst>
                <a:ext uri="{FF2B5EF4-FFF2-40B4-BE49-F238E27FC236}">
                  <a16:creationId xmlns:a16="http://schemas.microsoft.com/office/drawing/2014/main" id="{9589B8F0-D324-45BC-8CF3-0149C38711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>
              <a:extLst>
                <a:ext uri="{FF2B5EF4-FFF2-40B4-BE49-F238E27FC236}">
                  <a16:creationId xmlns:a16="http://schemas.microsoft.com/office/drawing/2014/main" id="{21702463-7BB6-4AEE-A0AB-EF962460C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>
              <a:extLst>
                <a:ext uri="{FF2B5EF4-FFF2-40B4-BE49-F238E27FC236}">
                  <a16:creationId xmlns:a16="http://schemas.microsoft.com/office/drawing/2014/main" id="{03E6C2F8-EA03-4C14-BBC8-E70F466F63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>
              <a:extLst>
                <a:ext uri="{FF2B5EF4-FFF2-40B4-BE49-F238E27FC236}">
                  <a16:creationId xmlns:a16="http://schemas.microsoft.com/office/drawing/2014/main" id="{E67EE2A2-9C78-42DC-B46E-F74DE9AF9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>
              <a:extLst>
                <a:ext uri="{FF2B5EF4-FFF2-40B4-BE49-F238E27FC236}">
                  <a16:creationId xmlns:a16="http://schemas.microsoft.com/office/drawing/2014/main" id="{7EE95D9A-BB1D-4149-A48D-B24EC328D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>
              <a:extLst>
                <a:ext uri="{FF2B5EF4-FFF2-40B4-BE49-F238E27FC236}">
                  <a16:creationId xmlns:a16="http://schemas.microsoft.com/office/drawing/2014/main" id="{E1F9B1B2-0363-48CA-8748-C574C2D5B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>
              <a:extLst>
                <a:ext uri="{FF2B5EF4-FFF2-40B4-BE49-F238E27FC236}">
                  <a16:creationId xmlns:a16="http://schemas.microsoft.com/office/drawing/2014/main" id="{5C92872F-38A2-4989-BEF8-A96F06991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>
              <a:extLst>
                <a:ext uri="{FF2B5EF4-FFF2-40B4-BE49-F238E27FC236}">
                  <a16:creationId xmlns:a16="http://schemas.microsoft.com/office/drawing/2014/main" id="{6123B691-7D13-4690-AC44-717A8A681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>
              <a:extLst>
                <a:ext uri="{FF2B5EF4-FFF2-40B4-BE49-F238E27FC236}">
                  <a16:creationId xmlns:a16="http://schemas.microsoft.com/office/drawing/2014/main" id="{E067A87B-FA12-4E18-9280-91FB3DC70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>
              <a:extLst>
                <a:ext uri="{FF2B5EF4-FFF2-40B4-BE49-F238E27FC236}">
                  <a16:creationId xmlns:a16="http://schemas.microsoft.com/office/drawing/2014/main" id="{3E6E6F7D-BF6E-4A3C-99D9-2C41C4469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>
              <a:extLst>
                <a:ext uri="{FF2B5EF4-FFF2-40B4-BE49-F238E27FC236}">
                  <a16:creationId xmlns:a16="http://schemas.microsoft.com/office/drawing/2014/main" id="{29C3B07C-0451-4616-8C1C-3254A4100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>
              <a:extLst>
                <a:ext uri="{FF2B5EF4-FFF2-40B4-BE49-F238E27FC236}">
                  <a16:creationId xmlns:a16="http://schemas.microsoft.com/office/drawing/2014/main" id="{1AF8233B-3355-410E-8C8A-E09229184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>
              <a:extLst>
                <a:ext uri="{FF2B5EF4-FFF2-40B4-BE49-F238E27FC236}">
                  <a16:creationId xmlns:a16="http://schemas.microsoft.com/office/drawing/2014/main" id="{02854882-CFC9-4A44-A7A3-25030012D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>
              <a:extLst>
                <a:ext uri="{FF2B5EF4-FFF2-40B4-BE49-F238E27FC236}">
                  <a16:creationId xmlns:a16="http://schemas.microsoft.com/office/drawing/2014/main" id="{CB21A0F6-F978-4365-B7B1-AC4D0FEAA1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>
              <a:extLst>
                <a:ext uri="{FF2B5EF4-FFF2-40B4-BE49-F238E27FC236}">
                  <a16:creationId xmlns:a16="http://schemas.microsoft.com/office/drawing/2014/main" id="{ACA09E5C-B3F8-4D08-BDD7-CC8E4F1E7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>
              <a:extLst>
                <a:ext uri="{FF2B5EF4-FFF2-40B4-BE49-F238E27FC236}">
                  <a16:creationId xmlns:a16="http://schemas.microsoft.com/office/drawing/2014/main" id="{533F1EE0-8D2E-4E68-AD31-A0F84C8172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>
              <a:extLst>
                <a:ext uri="{FF2B5EF4-FFF2-40B4-BE49-F238E27FC236}">
                  <a16:creationId xmlns:a16="http://schemas.microsoft.com/office/drawing/2014/main" id="{136638E2-E427-49DE-AB2D-BB20F2484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>
              <a:extLst>
                <a:ext uri="{FF2B5EF4-FFF2-40B4-BE49-F238E27FC236}">
                  <a16:creationId xmlns:a16="http://schemas.microsoft.com/office/drawing/2014/main" id="{61D40652-D059-4DD1-92F3-B708737D0B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>
              <a:extLst>
                <a:ext uri="{FF2B5EF4-FFF2-40B4-BE49-F238E27FC236}">
                  <a16:creationId xmlns:a16="http://schemas.microsoft.com/office/drawing/2014/main" id="{EC7C53A7-2E01-44FC-A886-854FC4B3B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>
              <a:extLst>
                <a:ext uri="{FF2B5EF4-FFF2-40B4-BE49-F238E27FC236}">
                  <a16:creationId xmlns:a16="http://schemas.microsoft.com/office/drawing/2014/main" id="{8F3D084F-FDB7-4382-813B-26387CDFC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0" name="Group 95">
            <a:extLst>
              <a:ext uri="{FF2B5EF4-FFF2-40B4-BE49-F238E27FC236}">
                <a16:creationId xmlns:a16="http://schemas.microsoft.com/office/drawing/2014/main" id="{BB8A2183-F453-4E6E-8464-C94E2F181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6E504F6A-B5C8-4DB4-BA83-126416023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Isosceles Triangle 22">
              <a:extLst>
                <a:ext uri="{FF2B5EF4-FFF2-40B4-BE49-F238E27FC236}">
                  <a16:creationId xmlns:a16="http://schemas.microsoft.com/office/drawing/2014/main" id="{841DC036-42A4-4EAB-9ECA-996AA2EB4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5460329B-A06A-42FA-AB18-AC67479C7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>
            <a:normAutofit/>
          </a:bodyPr>
          <a:lstStyle/>
          <a:p>
            <a:r>
              <a:rPr lang="en-US" i="1" err="1">
                <a:ea typeface="+mj-lt"/>
                <a:cs typeface="+mj-lt"/>
              </a:rPr>
              <a:t>Izglasovani</a:t>
            </a:r>
            <a:r>
              <a:rPr lang="en-US" i="1">
                <a:ea typeface="+mj-lt"/>
                <a:cs typeface="+mj-lt"/>
              </a:rPr>
              <a:t> </a:t>
            </a:r>
            <a:r>
              <a:rPr lang="en-US" i="1" err="1">
                <a:ea typeface="+mj-lt"/>
                <a:cs typeface="+mj-lt"/>
              </a:rPr>
              <a:t>projekti</a:t>
            </a:r>
            <a:endParaRPr lang="en-US" err="1"/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720F6801-553C-1425-4D1C-3B112803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797594"/>
            <a:ext cx="6281873" cy="239336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400" dirty="0">
                <a:ea typeface="+mn-lt"/>
                <a:cs typeface="+mn-lt"/>
              </a:rPr>
              <a:t>Med </a:t>
            </a:r>
            <a:r>
              <a:rPr lang="en-US" sz="1400" dirty="0" err="1">
                <a:ea typeface="+mn-lt"/>
                <a:cs typeface="+mn-lt"/>
              </a:rPr>
              <a:t>izglasovane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projekte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posamezno</a:t>
            </a:r>
            <a:r>
              <a:rPr lang="en-US" sz="1400" dirty="0">
                <a:ea typeface="+mn-lt"/>
                <a:cs typeface="+mn-lt"/>
              </a:rPr>
              <a:t> KS se </a:t>
            </a:r>
            <a:r>
              <a:rPr lang="en-US" sz="1400" dirty="0" err="1">
                <a:ea typeface="+mn-lt"/>
                <a:cs typeface="+mn-lt"/>
              </a:rPr>
              <a:t>bodo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umestili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projekti</a:t>
            </a:r>
            <a:r>
              <a:rPr lang="en-US" sz="1400" dirty="0">
                <a:ea typeface="+mn-lt"/>
                <a:cs typeface="+mn-lt"/>
              </a:rPr>
              <a:t> po </a:t>
            </a:r>
            <a:r>
              <a:rPr lang="en-US" sz="1400" dirty="0" err="1">
                <a:ea typeface="+mn-lt"/>
                <a:cs typeface="+mn-lt"/>
              </a:rPr>
              <a:t>vrsti</a:t>
            </a:r>
            <a:r>
              <a:rPr lang="en-US" sz="1400" dirty="0">
                <a:ea typeface="+mn-lt"/>
                <a:cs typeface="+mn-lt"/>
              </a:rPr>
              <a:t> glede </a:t>
            </a:r>
            <a:r>
              <a:rPr lang="en-US" sz="1400" dirty="0" err="1">
                <a:ea typeface="+mn-lt"/>
                <a:cs typeface="+mn-lt"/>
              </a:rPr>
              <a:t>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število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prejetih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glasov</a:t>
            </a:r>
            <a:r>
              <a:rPr lang="en-US" sz="1400" dirty="0">
                <a:ea typeface="+mn-lt"/>
                <a:cs typeface="+mn-lt"/>
              </a:rPr>
              <a:t>, </a:t>
            </a:r>
            <a:r>
              <a:rPr lang="en-US" sz="1400" dirty="0" err="1">
                <a:ea typeface="+mn-lt"/>
                <a:cs typeface="+mn-lt"/>
              </a:rPr>
              <a:t>dokler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skupna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vrednost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projektov</a:t>
            </a:r>
            <a:r>
              <a:rPr lang="en-US" sz="1400" dirty="0">
                <a:ea typeface="+mn-lt"/>
                <a:cs typeface="+mn-lt"/>
              </a:rPr>
              <a:t> ne </a:t>
            </a:r>
            <a:r>
              <a:rPr lang="en-US" sz="1400" dirty="0" err="1">
                <a:ea typeface="+mn-lt"/>
                <a:cs typeface="+mn-lt"/>
              </a:rPr>
              <a:t>preseže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predvidenega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zneska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posamezno</a:t>
            </a:r>
            <a:r>
              <a:rPr lang="en-US" sz="1400" dirty="0">
                <a:ea typeface="+mn-lt"/>
                <a:cs typeface="+mn-lt"/>
              </a:rPr>
              <a:t> KS. </a:t>
            </a:r>
            <a:r>
              <a:rPr lang="en-US" sz="1400" dirty="0" err="1">
                <a:ea typeface="+mn-lt"/>
                <a:cs typeface="+mn-lt"/>
              </a:rPr>
              <a:t>Če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zadnji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izbrani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finančni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okvir</a:t>
            </a:r>
            <a:r>
              <a:rPr lang="en-US" sz="1400" dirty="0">
                <a:ea typeface="+mn-lt"/>
                <a:cs typeface="+mn-lt"/>
              </a:rPr>
              <a:t>, se </a:t>
            </a:r>
            <a:r>
              <a:rPr lang="en-US" sz="1400" dirty="0" err="1">
                <a:ea typeface="+mn-lt"/>
                <a:cs typeface="+mn-lt"/>
              </a:rPr>
              <a:t>preskoči</a:t>
            </a:r>
            <a:r>
              <a:rPr lang="en-US" sz="1400" dirty="0">
                <a:ea typeface="+mn-lt"/>
                <a:cs typeface="+mn-lt"/>
              </a:rPr>
              <a:t> in se </a:t>
            </a:r>
            <a:r>
              <a:rPr lang="en-US" sz="1400" dirty="0" err="1">
                <a:ea typeface="+mn-lt"/>
                <a:cs typeface="+mn-lt"/>
              </a:rPr>
              <a:t>vključi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naslednji</a:t>
            </a:r>
            <a:r>
              <a:rPr lang="en-US" sz="1400" dirty="0">
                <a:ea typeface="+mn-lt"/>
                <a:cs typeface="+mn-lt"/>
              </a:rPr>
              <a:t> po </a:t>
            </a:r>
            <a:r>
              <a:rPr lang="en-US" sz="1400" dirty="0" err="1">
                <a:ea typeface="+mn-lt"/>
                <a:cs typeface="+mn-lt"/>
              </a:rPr>
              <a:t>številu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glasov</a:t>
            </a:r>
            <a:r>
              <a:rPr lang="en-US" sz="1400" dirty="0">
                <a:ea typeface="+mn-lt"/>
                <a:cs typeface="+mn-lt"/>
              </a:rPr>
              <a:t>, ki </a:t>
            </a:r>
            <a:r>
              <a:rPr lang="en-US" sz="1400" dirty="0" err="1">
                <a:ea typeface="+mn-lt"/>
                <a:cs typeface="+mn-lt"/>
              </a:rPr>
              <a:t>še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ustreza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finančnemu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okviru</a:t>
            </a:r>
            <a:r>
              <a:rPr lang="en-US" sz="1400" dirty="0">
                <a:ea typeface="+mn-lt"/>
                <a:cs typeface="+mn-lt"/>
              </a:rPr>
              <a:t>. </a:t>
            </a:r>
          </a:p>
          <a:p>
            <a:pPr>
              <a:lnSpc>
                <a:spcPct val="110000"/>
              </a:lnSpc>
            </a:pPr>
            <a:r>
              <a:rPr lang="en-US" sz="1400" dirty="0">
                <a:ea typeface="+mn-lt"/>
                <a:cs typeface="+mn-lt"/>
              </a:rPr>
              <a:t>V </a:t>
            </a:r>
            <a:r>
              <a:rPr lang="en-US" sz="1400" dirty="0" err="1">
                <a:ea typeface="+mn-lt"/>
                <a:cs typeface="+mn-lt"/>
              </a:rPr>
              <a:t>kolikor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posamezni</a:t>
            </a:r>
            <a:r>
              <a:rPr lang="en-US" sz="1400" dirty="0">
                <a:ea typeface="+mn-lt"/>
                <a:cs typeface="+mn-lt"/>
              </a:rPr>
              <a:t> KS </a:t>
            </a:r>
            <a:r>
              <a:rPr lang="en-US" sz="1400" dirty="0" err="1">
                <a:ea typeface="+mn-lt"/>
                <a:cs typeface="+mn-lt"/>
              </a:rPr>
              <a:t>vrednost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izglasovanih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projektov</a:t>
            </a:r>
            <a:r>
              <a:rPr lang="en-US" sz="1400" dirty="0">
                <a:ea typeface="+mn-lt"/>
                <a:cs typeface="+mn-lt"/>
              </a:rPr>
              <a:t> ne </a:t>
            </a:r>
            <a:r>
              <a:rPr lang="en-US" sz="1400" dirty="0" err="1">
                <a:ea typeface="+mn-lt"/>
                <a:cs typeface="+mn-lt"/>
              </a:rPr>
              <a:t>doseže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predvidene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vrednosti</a:t>
            </a:r>
            <a:r>
              <a:rPr lang="en-US" sz="1400" dirty="0">
                <a:ea typeface="+mn-lt"/>
                <a:cs typeface="+mn-lt"/>
              </a:rPr>
              <a:t> za to KS, se </a:t>
            </a:r>
            <a:r>
              <a:rPr lang="en-US" sz="1400" dirty="0" err="1">
                <a:ea typeface="+mn-lt"/>
                <a:cs typeface="+mn-lt"/>
              </a:rPr>
              <a:t>preostala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sredstva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prenesejo</a:t>
            </a:r>
            <a:r>
              <a:rPr lang="en-US" sz="1400" dirty="0">
                <a:ea typeface="+mn-lt"/>
                <a:cs typeface="+mn-lt"/>
              </a:rPr>
              <a:t> in </a:t>
            </a:r>
            <a:r>
              <a:rPr lang="en-US" sz="1400" dirty="0" err="1">
                <a:ea typeface="+mn-lt"/>
                <a:cs typeface="+mn-lt"/>
              </a:rPr>
              <a:t>dodajo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naslednji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cikel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izvajanja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participativnega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proračuna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letu</a:t>
            </a:r>
            <a:r>
              <a:rPr lang="en-US" sz="1400" dirty="0">
                <a:ea typeface="+mn-lt"/>
                <a:cs typeface="+mn-lt"/>
              </a:rPr>
              <a:t> 2023 za KS, </a:t>
            </a:r>
            <a:r>
              <a:rPr lang="en-US" sz="1400" dirty="0" err="1">
                <a:ea typeface="+mn-lt"/>
                <a:cs typeface="+mn-lt"/>
              </a:rPr>
              <a:t>kjer</a:t>
            </a:r>
            <a:r>
              <a:rPr lang="en-US" sz="1400" dirty="0">
                <a:ea typeface="+mn-lt"/>
                <a:cs typeface="+mn-lt"/>
              </a:rPr>
              <a:t> so </a:t>
            </a:r>
            <a:r>
              <a:rPr lang="en-US" sz="1400" dirty="0" err="1">
                <a:ea typeface="+mn-lt"/>
                <a:cs typeface="+mn-lt"/>
              </a:rPr>
              <a:t>sredstva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ostala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neporabljena</a:t>
            </a:r>
            <a:r>
              <a:rPr lang="en-US" sz="1400" dirty="0">
                <a:ea typeface="+mn-lt"/>
                <a:cs typeface="+mn-lt"/>
              </a:rPr>
              <a:t>.   </a:t>
            </a:r>
            <a:endParaRPr lang="en-US" sz="1400" dirty="0"/>
          </a:p>
        </p:txBody>
      </p:sp>
      <p:sp>
        <p:nvSpPr>
          <p:cNvPr id="72" name="Rectangle 100">
            <a:extLst>
              <a:ext uri="{FF2B5EF4-FFF2-40B4-BE49-F238E27FC236}">
                <a16:creationId xmlns:a16="http://schemas.microsoft.com/office/drawing/2014/main" id="{F555C88A-BC04-4A54-A56D-A033666FC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265" y="3672400"/>
            <a:ext cx="6269015" cy="238407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516AA54F-4518-C3A9-DF17-76428E43A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822" y="3981745"/>
            <a:ext cx="2049342" cy="2043018"/>
          </a:xfrm>
          <a:prstGeom prst="rect">
            <a:avLst/>
          </a:prstGeom>
          <a:ln w="9525">
            <a:noFill/>
          </a:ln>
        </p:spPr>
      </p:pic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FBC82D5A-A93E-492F-9CCC-779F4D486E8F}"/>
              </a:ext>
            </a:extLst>
          </p:cNvPr>
          <p:cNvSpPr txBox="1">
            <a:spLocks/>
          </p:cNvSpPr>
          <p:nvPr/>
        </p:nvSpPr>
        <p:spPr>
          <a:xfrm>
            <a:off x="6280282" y="3772641"/>
            <a:ext cx="6281873" cy="23933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sl-SI" sz="1400" dirty="0">
                <a:ea typeface="+mn-lt"/>
                <a:cs typeface="+mn-lt"/>
              </a:rPr>
              <a:t>Češnjice – 1.000 EUR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55443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70">
            <a:extLst>
              <a:ext uri="{FF2B5EF4-FFF2-40B4-BE49-F238E27FC236}">
                <a16:creationId xmlns:a16="http://schemas.microsoft.com/office/drawing/2014/main" id="{AC8A7234-FBC2-47B7-AC1D-38831D542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72">
            <a:extLst>
              <a:ext uri="{FF2B5EF4-FFF2-40B4-BE49-F238E27FC236}">
                <a16:creationId xmlns:a16="http://schemas.microsoft.com/office/drawing/2014/main" id="{5B29C9C4-5864-4F3A-8E17-0AEC2C5D8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4" name="Freeform 5">
              <a:extLst>
                <a:ext uri="{FF2B5EF4-FFF2-40B4-BE49-F238E27FC236}">
                  <a16:creationId xmlns:a16="http://schemas.microsoft.com/office/drawing/2014/main" id="{3C748A05-EC87-4B74-ABA8-B17CBBEAC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">
              <a:extLst>
                <a:ext uri="{FF2B5EF4-FFF2-40B4-BE49-F238E27FC236}">
                  <a16:creationId xmlns:a16="http://schemas.microsoft.com/office/drawing/2014/main" id="{9589B8F0-D324-45BC-8CF3-0149C38711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>
              <a:extLst>
                <a:ext uri="{FF2B5EF4-FFF2-40B4-BE49-F238E27FC236}">
                  <a16:creationId xmlns:a16="http://schemas.microsoft.com/office/drawing/2014/main" id="{21702463-7BB6-4AEE-A0AB-EF962460C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>
              <a:extLst>
                <a:ext uri="{FF2B5EF4-FFF2-40B4-BE49-F238E27FC236}">
                  <a16:creationId xmlns:a16="http://schemas.microsoft.com/office/drawing/2014/main" id="{03E6C2F8-EA03-4C14-BBC8-E70F466F63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>
              <a:extLst>
                <a:ext uri="{FF2B5EF4-FFF2-40B4-BE49-F238E27FC236}">
                  <a16:creationId xmlns:a16="http://schemas.microsoft.com/office/drawing/2014/main" id="{E67EE2A2-9C78-42DC-B46E-F74DE9AF9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>
              <a:extLst>
                <a:ext uri="{FF2B5EF4-FFF2-40B4-BE49-F238E27FC236}">
                  <a16:creationId xmlns:a16="http://schemas.microsoft.com/office/drawing/2014/main" id="{7EE95D9A-BB1D-4149-A48D-B24EC328D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>
              <a:extLst>
                <a:ext uri="{FF2B5EF4-FFF2-40B4-BE49-F238E27FC236}">
                  <a16:creationId xmlns:a16="http://schemas.microsoft.com/office/drawing/2014/main" id="{E1F9B1B2-0363-48CA-8748-C574C2D5B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>
              <a:extLst>
                <a:ext uri="{FF2B5EF4-FFF2-40B4-BE49-F238E27FC236}">
                  <a16:creationId xmlns:a16="http://schemas.microsoft.com/office/drawing/2014/main" id="{5C92872F-38A2-4989-BEF8-A96F06991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>
              <a:extLst>
                <a:ext uri="{FF2B5EF4-FFF2-40B4-BE49-F238E27FC236}">
                  <a16:creationId xmlns:a16="http://schemas.microsoft.com/office/drawing/2014/main" id="{6123B691-7D13-4690-AC44-717A8A681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>
              <a:extLst>
                <a:ext uri="{FF2B5EF4-FFF2-40B4-BE49-F238E27FC236}">
                  <a16:creationId xmlns:a16="http://schemas.microsoft.com/office/drawing/2014/main" id="{E067A87B-FA12-4E18-9280-91FB3DC70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>
              <a:extLst>
                <a:ext uri="{FF2B5EF4-FFF2-40B4-BE49-F238E27FC236}">
                  <a16:creationId xmlns:a16="http://schemas.microsoft.com/office/drawing/2014/main" id="{3E6E6F7D-BF6E-4A3C-99D9-2C41C4469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>
              <a:extLst>
                <a:ext uri="{FF2B5EF4-FFF2-40B4-BE49-F238E27FC236}">
                  <a16:creationId xmlns:a16="http://schemas.microsoft.com/office/drawing/2014/main" id="{29C3B07C-0451-4616-8C1C-3254A4100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>
              <a:extLst>
                <a:ext uri="{FF2B5EF4-FFF2-40B4-BE49-F238E27FC236}">
                  <a16:creationId xmlns:a16="http://schemas.microsoft.com/office/drawing/2014/main" id="{1AF8233B-3355-410E-8C8A-E09229184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>
              <a:extLst>
                <a:ext uri="{FF2B5EF4-FFF2-40B4-BE49-F238E27FC236}">
                  <a16:creationId xmlns:a16="http://schemas.microsoft.com/office/drawing/2014/main" id="{02854882-CFC9-4A44-A7A3-25030012D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>
              <a:extLst>
                <a:ext uri="{FF2B5EF4-FFF2-40B4-BE49-F238E27FC236}">
                  <a16:creationId xmlns:a16="http://schemas.microsoft.com/office/drawing/2014/main" id="{CB21A0F6-F978-4365-B7B1-AC4D0FEAA1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>
              <a:extLst>
                <a:ext uri="{FF2B5EF4-FFF2-40B4-BE49-F238E27FC236}">
                  <a16:creationId xmlns:a16="http://schemas.microsoft.com/office/drawing/2014/main" id="{ACA09E5C-B3F8-4D08-BDD7-CC8E4F1E7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>
              <a:extLst>
                <a:ext uri="{FF2B5EF4-FFF2-40B4-BE49-F238E27FC236}">
                  <a16:creationId xmlns:a16="http://schemas.microsoft.com/office/drawing/2014/main" id="{533F1EE0-8D2E-4E68-AD31-A0F84C8172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>
              <a:extLst>
                <a:ext uri="{FF2B5EF4-FFF2-40B4-BE49-F238E27FC236}">
                  <a16:creationId xmlns:a16="http://schemas.microsoft.com/office/drawing/2014/main" id="{136638E2-E427-49DE-AB2D-BB20F2484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>
              <a:extLst>
                <a:ext uri="{FF2B5EF4-FFF2-40B4-BE49-F238E27FC236}">
                  <a16:creationId xmlns:a16="http://schemas.microsoft.com/office/drawing/2014/main" id="{61D40652-D059-4DD1-92F3-B708737D0B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>
              <a:extLst>
                <a:ext uri="{FF2B5EF4-FFF2-40B4-BE49-F238E27FC236}">
                  <a16:creationId xmlns:a16="http://schemas.microsoft.com/office/drawing/2014/main" id="{EC7C53A7-2E01-44FC-A886-854FC4B3B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>
              <a:extLst>
                <a:ext uri="{FF2B5EF4-FFF2-40B4-BE49-F238E27FC236}">
                  <a16:creationId xmlns:a16="http://schemas.microsoft.com/office/drawing/2014/main" id="{8F3D084F-FDB7-4382-813B-26387CDFC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0" name="Group 95">
            <a:extLst>
              <a:ext uri="{FF2B5EF4-FFF2-40B4-BE49-F238E27FC236}">
                <a16:creationId xmlns:a16="http://schemas.microsoft.com/office/drawing/2014/main" id="{BB8A2183-F453-4E6E-8464-C94E2F181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6E504F6A-B5C8-4DB4-BA83-126416023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Isosceles Triangle 22">
              <a:extLst>
                <a:ext uri="{FF2B5EF4-FFF2-40B4-BE49-F238E27FC236}">
                  <a16:creationId xmlns:a16="http://schemas.microsoft.com/office/drawing/2014/main" id="{841DC036-42A4-4EAB-9ECA-996AA2EB4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5460329B-A06A-42FA-AB18-AC67479C7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>
            <a:normAutofit/>
          </a:bodyPr>
          <a:lstStyle/>
          <a:p>
            <a:r>
              <a:rPr lang="en-US" i="1" err="1">
                <a:ea typeface="+mj-lt"/>
                <a:cs typeface="+mj-lt"/>
              </a:rPr>
              <a:t>Izglasovani</a:t>
            </a:r>
            <a:r>
              <a:rPr lang="en-US" i="1">
                <a:ea typeface="+mj-lt"/>
                <a:cs typeface="+mj-lt"/>
              </a:rPr>
              <a:t> </a:t>
            </a:r>
            <a:r>
              <a:rPr lang="en-US" i="1" err="1">
                <a:ea typeface="+mj-lt"/>
                <a:cs typeface="+mj-lt"/>
              </a:rPr>
              <a:t>projekti</a:t>
            </a:r>
            <a:endParaRPr lang="en-US" err="1"/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720F6801-553C-1425-4D1C-3B112803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797594"/>
            <a:ext cx="6281873" cy="239336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400" dirty="0">
                <a:ea typeface="+mn-lt"/>
                <a:cs typeface="+mn-lt"/>
              </a:rPr>
              <a:t>Med </a:t>
            </a:r>
            <a:r>
              <a:rPr lang="en-US" sz="1400" dirty="0" err="1">
                <a:ea typeface="+mn-lt"/>
                <a:cs typeface="+mn-lt"/>
              </a:rPr>
              <a:t>izglasovane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projekte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posamezno</a:t>
            </a:r>
            <a:r>
              <a:rPr lang="en-US" sz="1400" dirty="0">
                <a:ea typeface="+mn-lt"/>
                <a:cs typeface="+mn-lt"/>
              </a:rPr>
              <a:t> KS se </a:t>
            </a:r>
            <a:r>
              <a:rPr lang="en-US" sz="1400" dirty="0" err="1">
                <a:ea typeface="+mn-lt"/>
                <a:cs typeface="+mn-lt"/>
              </a:rPr>
              <a:t>bodo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umestili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projekti</a:t>
            </a:r>
            <a:r>
              <a:rPr lang="en-US" sz="1400" dirty="0">
                <a:ea typeface="+mn-lt"/>
                <a:cs typeface="+mn-lt"/>
              </a:rPr>
              <a:t> po </a:t>
            </a:r>
            <a:r>
              <a:rPr lang="en-US" sz="1400" dirty="0" err="1">
                <a:ea typeface="+mn-lt"/>
                <a:cs typeface="+mn-lt"/>
              </a:rPr>
              <a:t>vrsti</a:t>
            </a:r>
            <a:r>
              <a:rPr lang="en-US" sz="1400" dirty="0">
                <a:ea typeface="+mn-lt"/>
                <a:cs typeface="+mn-lt"/>
              </a:rPr>
              <a:t> glede </a:t>
            </a:r>
            <a:r>
              <a:rPr lang="en-US" sz="1400" dirty="0" err="1">
                <a:ea typeface="+mn-lt"/>
                <a:cs typeface="+mn-lt"/>
              </a:rPr>
              <a:t>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število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prejetih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glasov</a:t>
            </a:r>
            <a:r>
              <a:rPr lang="en-US" sz="1400" dirty="0">
                <a:ea typeface="+mn-lt"/>
                <a:cs typeface="+mn-lt"/>
              </a:rPr>
              <a:t>, </a:t>
            </a:r>
            <a:r>
              <a:rPr lang="en-US" sz="1400" dirty="0" err="1">
                <a:ea typeface="+mn-lt"/>
                <a:cs typeface="+mn-lt"/>
              </a:rPr>
              <a:t>dokler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skupna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vrednost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projektov</a:t>
            </a:r>
            <a:r>
              <a:rPr lang="en-US" sz="1400" dirty="0">
                <a:ea typeface="+mn-lt"/>
                <a:cs typeface="+mn-lt"/>
              </a:rPr>
              <a:t> ne </a:t>
            </a:r>
            <a:r>
              <a:rPr lang="en-US" sz="1400" dirty="0" err="1">
                <a:ea typeface="+mn-lt"/>
                <a:cs typeface="+mn-lt"/>
              </a:rPr>
              <a:t>preseže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predvidenega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zneska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posamezno</a:t>
            </a:r>
            <a:r>
              <a:rPr lang="en-US" sz="1400" dirty="0">
                <a:ea typeface="+mn-lt"/>
                <a:cs typeface="+mn-lt"/>
              </a:rPr>
              <a:t> KS. </a:t>
            </a:r>
            <a:r>
              <a:rPr lang="en-US" sz="1400" dirty="0" err="1">
                <a:ea typeface="+mn-lt"/>
                <a:cs typeface="+mn-lt"/>
              </a:rPr>
              <a:t>Če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zadnji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izbrani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finančni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okvir</a:t>
            </a:r>
            <a:r>
              <a:rPr lang="en-US" sz="1400" dirty="0">
                <a:ea typeface="+mn-lt"/>
                <a:cs typeface="+mn-lt"/>
              </a:rPr>
              <a:t>, se </a:t>
            </a:r>
            <a:r>
              <a:rPr lang="en-US" sz="1400" dirty="0" err="1">
                <a:ea typeface="+mn-lt"/>
                <a:cs typeface="+mn-lt"/>
              </a:rPr>
              <a:t>preskoči</a:t>
            </a:r>
            <a:r>
              <a:rPr lang="en-US" sz="1400" dirty="0">
                <a:ea typeface="+mn-lt"/>
                <a:cs typeface="+mn-lt"/>
              </a:rPr>
              <a:t> in se </a:t>
            </a:r>
            <a:r>
              <a:rPr lang="en-US" sz="1400" dirty="0" err="1">
                <a:ea typeface="+mn-lt"/>
                <a:cs typeface="+mn-lt"/>
              </a:rPr>
              <a:t>vključi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naslednji</a:t>
            </a:r>
            <a:r>
              <a:rPr lang="en-US" sz="1400" dirty="0">
                <a:ea typeface="+mn-lt"/>
                <a:cs typeface="+mn-lt"/>
              </a:rPr>
              <a:t> po </a:t>
            </a:r>
            <a:r>
              <a:rPr lang="en-US" sz="1400" dirty="0" err="1">
                <a:ea typeface="+mn-lt"/>
                <a:cs typeface="+mn-lt"/>
              </a:rPr>
              <a:t>številu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glasov</a:t>
            </a:r>
            <a:r>
              <a:rPr lang="en-US" sz="1400" dirty="0">
                <a:ea typeface="+mn-lt"/>
                <a:cs typeface="+mn-lt"/>
              </a:rPr>
              <a:t>, ki </a:t>
            </a:r>
            <a:r>
              <a:rPr lang="en-US" sz="1400" dirty="0" err="1">
                <a:ea typeface="+mn-lt"/>
                <a:cs typeface="+mn-lt"/>
              </a:rPr>
              <a:t>še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ustreza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finančnemu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okviru</a:t>
            </a:r>
            <a:r>
              <a:rPr lang="en-US" sz="1400" dirty="0">
                <a:ea typeface="+mn-lt"/>
                <a:cs typeface="+mn-lt"/>
              </a:rPr>
              <a:t>. </a:t>
            </a:r>
            <a:endParaRPr lang="en-US" sz="1400">
              <a:ea typeface="+mn-lt"/>
              <a:cs typeface="+mn-lt"/>
            </a:endParaRPr>
          </a:p>
          <a:p>
            <a:pPr>
              <a:lnSpc>
                <a:spcPct val="110000"/>
              </a:lnSpc>
            </a:pPr>
            <a:r>
              <a:rPr lang="en-US" sz="1400" dirty="0">
                <a:ea typeface="+mn-lt"/>
                <a:cs typeface="+mn-lt"/>
              </a:rPr>
              <a:t>V </a:t>
            </a:r>
            <a:r>
              <a:rPr lang="en-US" sz="1400" dirty="0" err="1">
                <a:ea typeface="+mn-lt"/>
                <a:cs typeface="+mn-lt"/>
              </a:rPr>
              <a:t>kolikor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posamezni</a:t>
            </a:r>
            <a:r>
              <a:rPr lang="en-US" sz="1400" dirty="0">
                <a:ea typeface="+mn-lt"/>
                <a:cs typeface="+mn-lt"/>
              </a:rPr>
              <a:t> KS </a:t>
            </a:r>
            <a:r>
              <a:rPr lang="en-US" sz="1400" dirty="0" err="1">
                <a:ea typeface="+mn-lt"/>
                <a:cs typeface="+mn-lt"/>
              </a:rPr>
              <a:t>vrednost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izglasovanih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projektov</a:t>
            </a:r>
            <a:r>
              <a:rPr lang="en-US" sz="1400" dirty="0">
                <a:ea typeface="+mn-lt"/>
                <a:cs typeface="+mn-lt"/>
              </a:rPr>
              <a:t> ne </a:t>
            </a:r>
            <a:r>
              <a:rPr lang="en-US" sz="1400" dirty="0" err="1">
                <a:ea typeface="+mn-lt"/>
                <a:cs typeface="+mn-lt"/>
              </a:rPr>
              <a:t>doseže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predvidene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vrednosti</a:t>
            </a:r>
            <a:r>
              <a:rPr lang="en-US" sz="1400" dirty="0">
                <a:ea typeface="+mn-lt"/>
                <a:cs typeface="+mn-lt"/>
              </a:rPr>
              <a:t> za to KS, se </a:t>
            </a:r>
            <a:r>
              <a:rPr lang="en-US" sz="1400" dirty="0" err="1">
                <a:ea typeface="+mn-lt"/>
                <a:cs typeface="+mn-lt"/>
              </a:rPr>
              <a:t>preostala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sredstva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prenesejo</a:t>
            </a:r>
            <a:r>
              <a:rPr lang="en-US" sz="1400" dirty="0">
                <a:ea typeface="+mn-lt"/>
                <a:cs typeface="+mn-lt"/>
              </a:rPr>
              <a:t> in </a:t>
            </a:r>
            <a:r>
              <a:rPr lang="en-US" sz="1400" dirty="0" err="1">
                <a:ea typeface="+mn-lt"/>
                <a:cs typeface="+mn-lt"/>
              </a:rPr>
              <a:t>dodajo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naslednji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cikel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izvajanja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participativnega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proračuna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letu</a:t>
            </a:r>
            <a:r>
              <a:rPr lang="en-US" sz="1400" dirty="0">
                <a:ea typeface="+mn-lt"/>
                <a:cs typeface="+mn-lt"/>
              </a:rPr>
              <a:t> 2023 za KS, </a:t>
            </a:r>
            <a:r>
              <a:rPr lang="en-US" sz="1400" dirty="0" err="1">
                <a:ea typeface="+mn-lt"/>
                <a:cs typeface="+mn-lt"/>
              </a:rPr>
              <a:t>kjer</a:t>
            </a:r>
            <a:r>
              <a:rPr lang="en-US" sz="1400" dirty="0">
                <a:ea typeface="+mn-lt"/>
                <a:cs typeface="+mn-lt"/>
              </a:rPr>
              <a:t> so </a:t>
            </a:r>
            <a:r>
              <a:rPr lang="en-US" sz="1400" dirty="0" err="1">
                <a:ea typeface="+mn-lt"/>
                <a:cs typeface="+mn-lt"/>
              </a:rPr>
              <a:t>sredstva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ostala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neporabljena</a:t>
            </a:r>
            <a:r>
              <a:rPr lang="en-US" sz="1400" dirty="0">
                <a:ea typeface="+mn-lt"/>
                <a:cs typeface="+mn-lt"/>
              </a:rPr>
              <a:t>.   </a:t>
            </a:r>
            <a:endParaRPr lang="en-US" sz="1400"/>
          </a:p>
        </p:txBody>
      </p:sp>
      <p:sp>
        <p:nvSpPr>
          <p:cNvPr id="72" name="Rectangle 100">
            <a:extLst>
              <a:ext uri="{FF2B5EF4-FFF2-40B4-BE49-F238E27FC236}">
                <a16:creationId xmlns:a16="http://schemas.microsoft.com/office/drawing/2014/main" id="{F555C88A-BC04-4A54-A56D-A033666FC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265" y="3672400"/>
            <a:ext cx="6269015" cy="238407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516AA54F-4518-C3A9-DF17-76428E43A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822" y="3981745"/>
            <a:ext cx="2049342" cy="2043018"/>
          </a:xfrm>
          <a:prstGeom prst="rect">
            <a:avLst/>
          </a:prstGeom>
          <a:ln w="9525">
            <a:noFill/>
          </a:ln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E1A75E27-2FC1-4498-AC07-0AA4B774A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484" y="3691954"/>
            <a:ext cx="4059746" cy="273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45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70">
            <a:extLst>
              <a:ext uri="{FF2B5EF4-FFF2-40B4-BE49-F238E27FC236}">
                <a16:creationId xmlns:a16="http://schemas.microsoft.com/office/drawing/2014/main" id="{AC8A7234-FBC2-47B7-AC1D-38831D542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72">
            <a:extLst>
              <a:ext uri="{FF2B5EF4-FFF2-40B4-BE49-F238E27FC236}">
                <a16:creationId xmlns:a16="http://schemas.microsoft.com/office/drawing/2014/main" id="{5B29C9C4-5864-4F3A-8E17-0AEC2C5D8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4" name="Freeform 5">
              <a:extLst>
                <a:ext uri="{FF2B5EF4-FFF2-40B4-BE49-F238E27FC236}">
                  <a16:creationId xmlns:a16="http://schemas.microsoft.com/office/drawing/2014/main" id="{3C748A05-EC87-4B74-ABA8-B17CBBEAC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">
              <a:extLst>
                <a:ext uri="{FF2B5EF4-FFF2-40B4-BE49-F238E27FC236}">
                  <a16:creationId xmlns:a16="http://schemas.microsoft.com/office/drawing/2014/main" id="{9589B8F0-D324-45BC-8CF3-0149C38711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>
              <a:extLst>
                <a:ext uri="{FF2B5EF4-FFF2-40B4-BE49-F238E27FC236}">
                  <a16:creationId xmlns:a16="http://schemas.microsoft.com/office/drawing/2014/main" id="{21702463-7BB6-4AEE-A0AB-EF962460C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>
              <a:extLst>
                <a:ext uri="{FF2B5EF4-FFF2-40B4-BE49-F238E27FC236}">
                  <a16:creationId xmlns:a16="http://schemas.microsoft.com/office/drawing/2014/main" id="{03E6C2F8-EA03-4C14-BBC8-E70F466F63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>
              <a:extLst>
                <a:ext uri="{FF2B5EF4-FFF2-40B4-BE49-F238E27FC236}">
                  <a16:creationId xmlns:a16="http://schemas.microsoft.com/office/drawing/2014/main" id="{E67EE2A2-9C78-42DC-B46E-F74DE9AF9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>
              <a:extLst>
                <a:ext uri="{FF2B5EF4-FFF2-40B4-BE49-F238E27FC236}">
                  <a16:creationId xmlns:a16="http://schemas.microsoft.com/office/drawing/2014/main" id="{7EE95D9A-BB1D-4149-A48D-B24EC328D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>
              <a:extLst>
                <a:ext uri="{FF2B5EF4-FFF2-40B4-BE49-F238E27FC236}">
                  <a16:creationId xmlns:a16="http://schemas.microsoft.com/office/drawing/2014/main" id="{E1F9B1B2-0363-48CA-8748-C574C2D5B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>
              <a:extLst>
                <a:ext uri="{FF2B5EF4-FFF2-40B4-BE49-F238E27FC236}">
                  <a16:creationId xmlns:a16="http://schemas.microsoft.com/office/drawing/2014/main" id="{5C92872F-38A2-4989-BEF8-A96F06991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>
              <a:extLst>
                <a:ext uri="{FF2B5EF4-FFF2-40B4-BE49-F238E27FC236}">
                  <a16:creationId xmlns:a16="http://schemas.microsoft.com/office/drawing/2014/main" id="{6123B691-7D13-4690-AC44-717A8A681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>
              <a:extLst>
                <a:ext uri="{FF2B5EF4-FFF2-40B4-BE49-F238E27FC236}">
                  <a16:creationId xmlns:a16="http://schemas.microsoft.com/office/drawing/2014/main" id="{E067A87B-FA12-4E18-9280-91FB3DC70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>
              <a:extLst>
                <a:ext uri="{FF2B5EF4-FFF2-40B4-BE49-F238E27FC236}">
                  <a16:creationId xmlns:a16="http://schemas.microsoft.com/office/drawing/2014/main" id="{3E6E6F7D-BF6E-4A3C-99D9-2C41C4469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>
              <a:extLst>
                <a:ext uri="{FF2B5EF4-FFF2-40B4-BE49-F238E27FC236}">
                  <a16:creationId xmlns:a16="http://schemas.microsoft.com/office/drawing/2014/main" id="{29C3B07C-0451-4616-8C1C-3254A4100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>
              <a:extLst>
                <a:ext uri="{FF2B5EF4-FFF2-40B4-BE49-F238E27FC236}">
                  <a16:creationId xmlns:a16="http://schemas.microsoft.com/office/drawing/2014/main" id="{1AF8233B-3355-410E-8C8A-E09229184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>
              <a:extLst>
                <a:ext uri="{FF2B5EF4-FFF2-40B4-BE49-F238E27FC236}">
                  <a16:creationId xmlns:a16="http://schemas.microsoft.com/office/drawing/2014/main" id="{02854882-CFC9-4A44-A7A3-25030012D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>
              <a:extLst>
                <a:ext uri="{FF2B5EF4-FFF2-40B4-BE49-F238E27FC236}">
                  <a16:creationId xmlns:a16="http://schemas.microsoft.com/office/drawing/2014/main" id="{CB21A0F6-F978-4365-B7B1-AC4D0FEAA1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>
              <a:extLst>
                <a:ext uri="{FF2B5EF4-FFF2-40B4-BE49-F238E27FC236}">
                  <a16:creationId xmlns:a16="http://schemas.microsoft.com/office/drawing/2014/main" id="{ACA09E5C-B3F8-4D08-BDD7-CC8E4F1E7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>
              <a:extLst>
                <a:ext uri="{FF2B5EF4-FFF2-40B4-BE49-F238E27FC236}">
                  <a16:creationId xmlns:a16="http://schemas.microsoft.com/office/drawing/2014/main" id="{533F1EE0-8D2E-4E68-AD31-A0F84C8172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>
              <a:extLst>
                <a:ext uri="{FF2B5EF4-FFF2-40B4-BE49-F238E27FC236}">
                  <a16:creationId xmlns:a16="http://schemas.microsoft.com/office/drawing/2014/main" id="{136638E2-E427-49DE-AB2D-BB20F2484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>
              <a:extLst>
                <a:ext uri="{FF2B5EF4-FFF2-40B4-BE49-F238E27FC236}">
                  <a16:creationId xmlns:a16="http://schemas.microsoft.com/office/drawing/2014/main" id="{61D40652-D059-4DD1-92F3-B708737D0B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>
              <a:extLst>
                <a:ext uri="{FF2B5EF4-FFF2-40B4-BE49-F238E27FC236}">
                  <a16:creationId xmlns:a16="http://schemas.microsoft.com/office/drawing/2014/main" id="{EC7C53A7-2E01-44FC-A886-854FC4B3B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>
              <a:extLst>
                <a:ext uri="{FF2B5EF4-FFF2-40B4-BE49-F238E27FC236}">
                  <a16:creationId xmlns:a16="http://schemas.microsoft.com/office/drawing/2014/main" id="{8F3D084F-FDB7-4382-813B-26387CDFC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0" name="Group 95">
            <a:extLst>
              <a:ext uri="{FF2B5EF4-FFF2-40B4-BE49-F238E27FC236}">
                <a16:creationId xmlns:a16="http://schemas.microsoft.com/office/drawing/2014/main" id="{BB8A2183-F453-4E6E-8464-C94E2F181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6E504F6A-B5C8-4DB4-BA83-126416023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Isosceles Triangle 22">
              <a:extLst>
                <a:ext uri="{FF2B5EF4-FFF2-40B4-BE49-F238E27FC236}">
                  <a16:creationId xmlns:a16="http://schemas.microsoft.com/office/drawing/2014/main" id="{841DC036-42A4-4EAB-9ECA-996AA2EB4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5460329B-A06A-42FA-AB18-AC67479C7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>
            <a:normAutofit/>
          </a:bodyPr>
          <a:lstStyle/>
          <a:p>
            <a:r>
              <a:rPr lang="en-US" i="1" err="1">
                <a:ea typeface="+mj-lt"/>
                <a:cs typeface="+mj-lt"/>
              </a:rPr>
              <a:t>Izglasovani</a:t>
            </a:r>
            <a:r>
              <a:rPr lang="en-US" i="1">
                <a:ea typeface="+mj-lt"/>
                <a:cs typeface="+mj-lt"/>
              </a:rPr>
              <a:t> </a:t>
            </a:r>
            <a:r>
              <a:rPr lang="en-US" i="1" err="1">
                <a:ea typeface="+mj-lt"/>
                <a:cs typeface="+mj-lt"/>
              </a:rPr>
              <a:t>projekti</a:t>
            </a:r>
            <a:endParaRPr lang="en-US" err="1"/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720F6801-553C-1425-4D1C-3B112803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797594"/>
            <a:ext cx="6281873" cy="239336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400" dirty="0">
                <a:ea typeface="+mn-lt"/>
                <a:cs typeface="+mn-lt"/>
              </a:rPr>
              <a:t>Med </a:t>
            </a:r>
            <a:r>
              <a:rPr lang="en-US" sz="1400" dirty="0" err="1">
                <a:ea typeface="+mn-lt"/>
                <a:cs typeface="+mn-lt"/>
              </a:rPr>
              <a:t>izglasovane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projekte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posamezno</a:t>
            </a:r>
            <a:r>
              <a:rPr lang="en-US" sz="1400" dirty="0">
                <a:ea typeface="+mn-lt"/>
                <a:cs typeface="+mn-lt"/>
              </a:rPr>
              <a:t> KS se </a:t>
            </a:r>
            <a:r>
              <a:rPr lang="en-US" sz="1400" dirty="0" err="1">
                <a:ea typeface="+mn-lt"/>
                <a:cs typeface="+mn-lt"/>
              </a:rPr>
              <a:t>bodo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umestili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projekti</a:t>
            </a:r>
            <a:r>
              <a:rPr lang="en-US" sz="1400" dirty="0">
                <a:ea typeface="+mn-lt"/>
                <a:cs typeface="+mn-lt"/>
              </a:rPr>
              <a:t> po </a:t>
            </a:r>
            <a:r>
              <a:rPr lang="en-US" sz="1400" dirty="0" err="1">
                <a:ea typeface="+mn-lt"/>
                <a:cs typeface="+mn-lt"/>
              </a:rPr>
              <a:t>vrsti</a:t>
            </a:r>
            <a:r>
              <a:rPr lang="en-US" sz="1400" dirty="0">
                <a:ea typeface="+mn-lt"/>
                <a:cs typeface="+mn-lt"/>
              </a:rPr>
              <a:t> glede </a:t>
            </a:r>
            <a:r>
              <a:rPr lang="en-US" sz="1400" dirty="0" err="1">
                <a:ea typeface="+mn-lt"/>
                <a:cs typeface="+mn-lt"/>
              </a:rPr>
              <a:t>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število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prejetih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glasov</a:t>
            </a:r>
            <a:r>
              <a:rPr lang="en-US" sz="1400" dirty="0">
                <a:ea typeface="+mn-lt"/>
                <a:cs typeface="+mn-lt"/>
              </a:rPr>
              <a:t>, </a:t>
            </a:r>
            <a:r>
              <a:rPr lang="en-US" sz="1400" dirty="0" err="1">
                <a:ea typeface="+mn-lt"/>
                <a:cs typeface="+mn-lt"/>
              </a:rPr>
              <a:t>dokler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skupna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vrednost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projektov</a:t>
            </a:r>
            <a:r>
              <a:rPr lang="en-US" sz="1400" dirty="0">
                <a:ea typeface="+mn-lt"/>
                <a:cs typeface="+mn-lt"/>
              </a:rPr>
              <a:t> ne </a:t>
            </a:r>
            <a:r>
              <a:rPr lang="en-US" sz="1400" dirty="0" err="1">
                <a:ea typeface="+mn-lt"/>
                <a:cs typeface="+mn-lt"/>
              </a:rPr>
              <a:t>preseže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predvidenega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zneska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posamezno</a:t>
            </a:r>
            <a:r>
              <a:rPr lang="en-US" sz="1400" dirty="0">
                <a:ea typeface="+mn-lt"/>
                <a:cs typeface="+mn-lt"/>
              </a:rPr>
              <a:t> KS. </a:t>
            </a:r>
            <a:r>
              <a:rPr lang="en-US" sz="1400" dirty="0" err="1">
                <a:ea typeface="+mn-lt"/>
                <a:cs typeface="+mn-lt"/>
              </a:rPr>
              <a:t>Če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zadnji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izbrani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finančni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okvir</a:t>
            </a:r>
            <a:r>
              <a:rPr lang="en-US" sz="1400" dirty="0">
                <a:ea typeface="+mn-lt"/>
                <a:cs typeface="+mn-lt"/>
              </a:rPr>
              <a:t>, se </a:t>
            </a:r>
            <a:r>
              <a:rPr lang="en-US" sz="1400" dirty="0" err="1">
                <a:ea typeface="+mn-lt"/>
                <a:cs typeface="+mn-lt"/>
              </a:rPr>
              <a:t>preskoči</a:t>
            </a:r>
            <a:r>
              <a:rPr lang="en-US" sz="1400" dirty="0">
                <a:ea typeface="+mn-lt"/>
                <a:cs typeface="+mn-lt"/>
              </a:rPr>
              <a:t> in se </a:t>
            </a:r>
            <a:r>
              <a:rPr lang="en-US" sz="1400" dirty="0" err="1">
                <a:ea typeface="+mn-lt"/>
                <a:cs typeface="+mn-lt"/>
              </a:rPr>
              <a:t>vključi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naslednji</a:t>
            </a:r>
            <a:r>
              <a:rPr lang="en-US" sz="1400" dirty="0">
                <a:ea typeface="+mn-lt"/>
                <a:cs typeface="+mn-lt"/>
              </a:rPr>
              <a:t> po </a:t>
            </a:r>
            <a:r>
              <a:rPr lang="en-US" sz="1400" dirty="0" err="1">
                <a:ea typeface="+mn-lt"/>
                <a:cs typeface="+mn-lt"/>
              </a:rPr>
              <a:t>številu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glasov</a:t>
            </a:r>
            <a:r>
              <a:rPr lang="en-US" sz="1400" dirty="0">
                <a:ea typeface="+mn-lt"/>
                <a:cs typeface="+mn-lt"/>
              </a:rPr>
              <a:t>, ki </a:t>
            </a:r>
            <a:r>
              <a:rPr lang="en-US" sz="1400" dirty="0" err="1">
                <a:ea typeface="+mn-lt"/>
                <a:cs typeface="+mn-lt"/>
              </a:rPr>
              <a:t>še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ustreza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finančnemu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okviru</a:t>
            </a:r>
            <a:r>
              <a:rPr lang="en-US" sz="1400" dirty="0">
                <a:ea typeface="+mn-lt"/>
                <a:cs typeface="+mn-lt"/>
              </a:rPr>
              <a:t>. </a:t>
            </a:r>
            <a:endParaRPr lang="en-US" sz="1400">
              <a:ea typeface="+mn-lt"/>
              <a:cs typeface="+mn-lt"/>
            </a:endParaRPr>
          </a:p>
          <a:p>
            <a:pPr>
              <a:lnSpc>
                <a:spcPct val="110000"/>
              </a:lnSpc>
            </a:pPr>
            <a:r>
              <a:rPr lang="en-US" sz="1400" dirty="0">
                <a:ea typeface="+mn-lt"/>
                <a:cs typeface="+mn-lt"/>
              </a:rPr>
              <a:t>V </a:t>
            </a:r>
            <a:r>
              <a:rPr lang="en-US" sz="1400" dirty="0" err="1">
                <a:ea typeface="+mn-lt"/>
                <a:cs typeface="+mn-lt"/>
              </a:rPr>
              <a:t>kolikor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posamezni</a:t>
            </a:r>
            <a:r>
              <a:rPr lang="en-US" sz="1400" dirty="0">
                <a:ea typeface="+mn-lt"/>
                <a:cs typeface="+mn-lt"/>
              </a:rPr>
              <a:t> KS </a:t>
            </a:r>
            <a:r>
              <a:rPr lang="en-US" sz="1400" dirty="0" err="1">
                <a:ea typeface="+mn-lt"/>
                <a:cs typeface="+mn-lt"/>
              </a:rPr>
              <a:t>vrednost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izglasovanih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projektov</a:t>
            </a:r>
            <a:r>
              <a:rPr lang="en-US" sz="1400" dirty="0">
                <a:ea typeface="+mn-lt"/>
                <a:cs typeface="+mn-lt"/>
              </a:rPr>
              <a:t> ne </a:t>
            </a:r>
            <a:r>
              <a:rPr lang="en-US" sz="1400" dirty="0" err="1">
                <a:ea typeface="+mn-lt"/>
                <a:cs typeface="+mn-lt"/>
              </a:rPr>
              <a:t>doseže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predvidene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vrednosti</a:t>
            </a:r>
            <a:r>
              <a:rPr lang="en-US" sz="1400" dirty="0">
                <a:ea typeface="+mn-lt"/>
                <a:cs typeface="+mn-lt"/>
              </a:rPr>
              <a:t> za to KS, se </a:t>
            </a:r>
            <a:r>
              <a:rPr lang="en-US" sz="1400" dirty="0" err="1">
                <a:ea typeface="+mn-lt"/>
                <a:cs typeface="+mn-lt"/>
              </a:rPr>
              <a:t>preostala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sredstva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prenesejo</a:t>
            </a:r>
            <a:r>
              <a:rPr lang="en-US" sz="1400" dirty="0">
                <a:ea typeface="+mn-lt"/>
                <a:cs typeface="+mn-lt"/>
              </a:rPr>
              <a:t> in </a:t>
            </a:r>
            <a:r>
              <a:rPr lang="en-US" sz="1400" dirty="0" err="1">
                <a:ea typeface="+mn-lt"/>
                <a:cs typeface="+mn-lt"/>
              </a:rPr>
              <a:t>dodajo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naslednji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cikel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izvajanja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participativnega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proračuna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letu</a:t>
            </a:r>
            <a:r>
              <a:rPr lang="en-US" sz="1400" dirty="0">
                <a:ea typeface="+mn-lt"/>
                <a:cs typeface="+mn-lt"/>
              </a:rPr>
              <a:t> 2023 za KS, </a:t>
            </a:r>
            <a:r>
              <a:rPr lang="en-US" sz="1400" dirty="0" err="1">
                <a:ea typeface="+mn-lt"/>
                <a:cs typeface="+mn-lt"/>
              </a:rPr>
              <a:t>kjer</a:t>
            </a:r>
            <a:r>
              <a:rPr lang="en-US" sz="1400" dirty="0">
                <a:ea typeface="+mn-lt"/>
                <a:cs typeface="+mn-lt"/>
              </a:rPr>
              <a:t> so </a:t>
            </a:r>
            <a:r>
              <a:rPr lang="en-US" sz="1400" dirty="0" err="1">
                <a:ea typeface="+mn-lt"/>
                <a:cs typeface="+mn-lt"/>
              </a:rPr>
              <a:t>sredstva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ostala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neporabljena</a:t>
            </a:r>
            <a:r>
              <a:rPr lang="en-US" sz="1400" dirty="0">
                <a:ea typeface="+mn-lt"/>
                <a:cs typeface="+mn-lt"/>
              </a:rPr>
              <a:t>.   </a:t>
            </a:r>
            <a:endParaRPr lang="en-US" sz="1400"/>
          </a:p>
        </p:txBody>
      </p:sp>
      <p:sp>
        <p:nvSpPr>
          <p:cNvPr id="72" name="Rectangle 100">
            <a:extLst>
              <a:ext uri="{FF2B5EF4-FFF2-40B4-BE49-F238E27FC236}">
                <a16:creationId xmlns:a16="http://schemas.microsoft.com/office/drawing/2014/main" id="{F555C88A-BC04-4A54-A56D-A033666FC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265" y="3672400"/>
            <a:ext cx="6269015" cy="238407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516AA54F-4518-C3A9-DF17-76428E43A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822" y="3981745"/>
            <a:ext cx="2049342" cy="2043018"/>
          </a:xfrm>
          <a:prstGeom prst="rect">
            <a:avLst/>
          </a:prstGeom>
          <a:ln w="9525">
            <a:noFill/>
          </a:ln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8A49D34D-E3D8-4FE7-B4F1-4FAE2E3BC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270" y="3762788"/>
            <a:ext cx="4615023" cy="270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841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i="1" dirty="0">
                <a:ea typeface="+mj-lt"/>
                <a:cs typeface="+mj-lt"/>
              </a:rPr>
              <a:t>Kaj je </a:t>
            </a:r>
            <a:r>
              <a:rPr lang="en-US" sz="3200" i="1" dirty="0" err="1">
                <a:ea typeface="+mj-lt"/>
                <a:cs typeface="+mj-lt"/>
              </a:rPr>
              <a:t>participativni</a:t>
            </a:r>
            <a:r>
              <a:rPr lang="en-US" sz="3200" i="1" dirty="0">
                <a:ea typeface="+mj-lt"/>
                <a:cs typeface="+mj-lt"/>
              </a:rPr>
              <a:t> </a:t>
            </a:r>
            <a:r>
              <a:rPr lang="en-US" sz="3200" i="1" dirty="0" err="1">
                <a:ea typeface="+mj-lt"/>
                <a:cs typeface="+mj-lt"/>
              </a:rPr>
              <a:t>proračun</a:t>
            </a:r>
            <a:r>
              <a:rPr lang="en-US" sz="3200" i="1" dirty="0">
                <a:ea typeface="+mj-lt"/>
                <a:cs typeface="+mj-lt"/>
              </a:rPr>
              <a:t>?</a:t>
            </a:r>
            <a:br>
              <a:rPr lang="en-US" sz="3200" i="1" dirty="0">
                <a:ea typeface="+mj-lt"/>
                <a:cs typeface="+mj-lt"/>
              </a:rPr>
            </a:br>
            <a:br>
              <a:rPr lang="en-US" sz="3200" i="1" dirty="0">
                <a:ea typeface="+mj-lt"/>
                <a:cs typeface="+mj-lt"/>
              </a:rPr>
            </a:br>
            <a:r>
              <a:rPr lang="en-US" sz="3200" i="1" dirty="0" err="1">
                <a:ea typeface="+mj-lt"/>
                <a:cs typeface="+mj-lt"/>
              </a:rPr>
              <a:t>Zakaj</a:t>
            </a:r>
            <a:r>
              <a:rPr lang="en-US" sz="3200" i="1" dirty="0">
                <a:ea typeface="+mj-lt"/>
                <a:cs typeface="+mj-lt"/>
              </a:rPr>
              <a:t> </a:t>
            </a:r>
            <a:r>
              <a:rPr lang="en-US" sz="3200" i="1" dirty="0" err="1">
                <a:ea typeface="+mj-lt"/>
                <a:cs typeface="+mj-lt"/>
              </a:rPr>
              <a:t>participativni</a:t>
            </a:r>
            <a:r>
              <a:rPr lang="en-US" sz="3200" i="1" dirty="0">
                <a:ea typeface="+mj-lt"/>
                <a:cs typeface="+mj-lt"/>
              </a:rPr>
              <a:t> </a:t>
            </a:r>
            <a:r>
              <a:rPr lang="en-US" sz="3200" i="1" dirty="0" err="1">
                <a:ea typeface="+mj-lt"/>
                <a:cs typeface="+mj-lt"/>
              </a:rPr>
              <a:t>proračun</a:t>
            </a:r>
            <a:r>
              <a:rPr lang="en-US" sz="3200" i="1" dirty="0">
                <a:ea typeface="+mj-lt"/>
                <a:cs typeface="+mj-lt"/>
              </a:rPr>
              <a:t>?</a:t>
            </a:r>
            <a:endParaRPr lang="en-US" sz="3200">
              <a:ea typeface="Calibri Light" panose="020F0302020204030204"/>
              <a:cs typeface="Calibri Light" panose="020F0302020204030204"/>
            </a:endParaRPr>
          </a:p>
          <a:p>
            <a:endParaRPr lang="en-US" sz="3200" i="1" dirty="0">
              <a:ea typeface="+mj-lt"/>
              <a:cs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F6801-553C-1425-4D1C-3B1128032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ea typeface="+mn-lt"/>
                <a:cs typeface="+mn-lt"/>
              </a:rPr>
              <a:t>Participativni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proračun</a:t>
            </a:r>
            <a:r>
              <a:rPr lang="en-US" dirty="0">
                <a:ea typeface="+mn-lt"/>
                <a:cs typeface="+mn-lt"/>
              </a:rPr>
              <a:t> je </a:t>
            </a:r>
            <a:r>
              <a:rPr lang="en-US" dirty="0" err="1">
                <a:ea typeface="+mn-lt"/>
                <a:cs typeface="+mn-lt"/>
              </a:rPr>
              <a:t>mehanizem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vključevanja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občanov</a:t>
            </a:r>
            <a:r>
              <a:rPr lang="en-US" dirty="0">
                <a:ea typeface="+mn-lt"/>
                <a:cs typeface="+mn-lt"/>
              </a:rPr>
              <a:t> v </a:t>
            </a:r>
            <a:r>
              <a:rPr lang="en-US" dirty="0" err="1">
                <a:ea typeface="+mn-lt"/>
                <a:cs typeface="+mn-lt"/>
              </a:rPr>
              <a:t>odločanje</a:t>
            </a:r>
            <a:r>
              <a:rPr lang="en-US" dirty="0">
                <a:ea typeface="+mn-lt"/>
                <a:cs typeface="+mn-lt"/>
              </a:rPr>
              <a:t> o </a:t>
            </a:r>
            <a:r>
              <a:rPr lang="en-US" dirty="0" err="1">
                <a:ea typeface="+mn-lt"/>
                <a:cs typeface="+mn-lt"/>
              </a:rPr>
              <a:t>porabi</a:t>
            </a:r>
            <a:r>
              <a:rPr lang="en-US" dirty="0">
                <a:ea typeface="+mn-lt"/>
                <a:cs typeface="+mn-lt"/>
              </a:rPr>
              <a:t> dela </a:t>
            </a:r>
            <a:r>
              <a:rPr lang="en-US" dirty="0" err="1">
                <a:ea typeface="+mn-lt"/>
                <a:cs typeface="+mn-lt"/>
              </a:rPr>
              <a:t>proračunskih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sredstev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katerega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namen</a:t>
            </a:r>
            <a:r>
              <a:rPr lang="en-US" dirty="0">
                <a:ea typeface="+mn-lt"/>
                <a:cs typeface="+mn-lt"/>
              </a:rPr>
              <a:t> je </a:t>
            </a:r>
            <a:r>
              <a:rPr lang="en-US" dirty="0" err="1">
                <a:ea typeface="+mn-lt"/>
                <a:cs typeface="+mn-lt"/>
              </a:rPr>
              <a:t>prenesti</a:t>
            </a:r>
            <a:r>
              <a:rPr lang="en-US" dirty="0">
                <a:ea typeface="+mn-lt"/>
                <a:cs typeface="+mn-lt"/>
              </a:rPr>
              <a:t> del </a:t>
            </a:r>
            <a:r>
              <a:rPr lang="en-US" dirty="0" err="1">
                <a:ea typeface="+mn-lt"/>
                <a:cs typeface="+mn-lt"/>
              </a:rPr>
              <a:t>odločanja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neposredno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na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skupnost</a:t>
            </a:r>
            <a:r>
              <a:rPr lang="en-US" dirty="0">
                <a:ea typeface="+mn-lt"/>
                <a:cs typeface="+mn-lt"/>
              </a:rPr>
              <a:t>. Z </a:t>
            </a:r>
            <a:r>
              <a:rPr lang="en-US" dirty="0" err="1">
                <a:ea typeface="+mn-lt"/>
                <a:cs typeface="+mn-lt"/>
              </a:rPr>
              <a:t>njim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lahko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prebivalci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sami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prepoznavajo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probleme</a:t>
            </a:r>
            <a:r>
              <a:rPr lang="en-US" dirty="0">
                <a:ea typeface="+mn-lt"/>
                <a:cs typeface="+mn-lt"/>
              </a:rPr>
              <a:t> in </a:t>
            </a:r>
            <a:r>
              <a:rPr lang="en-US" dirty="0" err="1">
                <a:ea typeface="+mn-lt"/>
                <a:cs typeface="+mn-lt"/>
              </a:rPr>
              <a:t>potrebe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predlagajo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rešitve</a:t>
            </a:r>
            <a:r>
              <a:rPr lang="en-US" dirty="0">
                <a:ea typeface="+mn-lt"/>
                <a:cs typeface="+mn-lt"/>
              </a:rPr>
              <a:t> in </a:t>
            </a:r>
            <a:r>
              <a:rPr lang="en-US" dirty="0" err="1">
                <a:ea typeface="+mn-lt"/>
                <a:cs typeface="+mn-lt"/>
              </a:rPr>
              <a:t>določijo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prioritete</a:t>
            </a:r>
            <a:r>
              <a:rPr lang="en-US" dirty="0">
                <a:ea typeface="+mn-lt"/>
                <a:cs typeface="+mn-lt"/>
              </a:rPr>
              <a:t> za </a:t>
            </a:r>
            <a:r>
              <a:rPr lang="en-US" dirty="0" err="1">
                <a:ea typeface="+mn-lt"/>
                <a:cs typeface="+mn-lt"/>
              </a:rPr>
              <a:t>izvedbo</a:t>
            </a:r>
            <a:r>
              <a:rPr lang="en-US" dirty="0">
                <a:ea typeface="+mn-lt"/>
                <a:cs typeface="+mn-lt"/>
              </a:rPr>
              <a:t>. </a:t>
            </a:r>
            <a:r>
              <a:rPr lang="en-US" b="1" dirty="0" err="1">
                <a:ea typeface="+mn-lt"/>
                <a:cs typeface="+mn-lt"/>
              </a:rPr>
              <a:t>Gre</a:t>
            </a:r>
            <a:r>
              <a:rPr lang="en-US" b="1" dirty="0">
                <a:ea typeface="+mn-lt"/>
                <a:cs typeface="+mn-lt"/>
              </a:rPr>
              <a:t> za </a:t>
            </a:r>
            <a:r>
              <a:rPr lang="en-US" b="1" dirty="0" err="1">
                <a:ea typeface="+mn-lt"/>
                <a:cs typeface="+mn-lt"/>
              </a:rPr>
              <a:t>orodje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občanov</a:t>
            </a:r>
            <a:r>
              <a:rPr lang="en-US" b="1" dirty="0">
                <a:ea typeface="+mn-lt"/>
                <a:cs typeface="+mn-lt"/>
              </a:rPr>
              <a:t>, ne </a:t>
            </a:r>
            <a:r>
              <a:rPr lang="en-US" b="1" dirty="0" err="1">
                <a:ea typeface="+mn-lt"/>
                <a:cs typeface="+mn-lt"/>
              </a:rPr>
              <a:t>občine</a:t>
            </a:r>
            <a:r>
              <a:rPr lang="en-US" b="1" dirty="0">
                <a:ea typeface="+mn-lt"/>
                <a:cs typeface="+mn-lt"/>
              </a:rPr>
              <a:t>. </a:t>
            </a:r>
            <a:endParaRPr lang="en-US" b="1" dirty="0"/>
          </a:p>
          <a:p>
            <a:r>
              <a:rPr lang="en-US" dirty="0">
                <a:ea typeface="+mn-lt"/>
                <a:cs typeface="+mn-lt"/>
              </a:rPr>
              <a:t>+ </a:t>
            </a:r>
            <a:r>
              <a:rPr lang="en-US" dirty="0" err="1">
                <a:ea typeface="+mn-lt"/>
                <a:cs typeface="+mn-lt"/>
              </a:rPr>
              <a:t>učinki</a:t>
            </a:r>
            <a:r>
              <a:rPr lang="en-US" dirty="0">
                <a:ea typeface="+mn-lt"/>
                <a:cs typeface="+mn-lt"/>
              </a:rPr>
              <a:t>: </a:t>
            </a:r>
            <a:r>
              <a:rPr lang="en-US" dirty="0" err="1">
                <a:ea typeface="+mn-lt"/>
                <a:cs typeface="+mn-lt"/>
              </a:rPr>
              <a:t>povečanje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aktivacije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prebivalcev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pri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razvoju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občine</a:t>
            </a:r>
            <a:r>
              <a:rPr lang="en-US" dirty="0">
                <a:ea typeface="+mn-lt"/>
                <a:cs typeface="+mn-lt"/>
              </a:rPr>
              <a:t> in </a:t>
            </a:r>
            <a:r>
              <a:rPr lang="en-US" dirty="0" err="1">
                <a:ea typeface="+mn-lt"/>
                <a:cs typeface="+mn-lt"/>
              </a:rPr>
              <a:t>izboljšanju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kakovosti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bivanja</a:t>
            </a:r>
            <a:r>
              <a:rPr lang="en-US" dirty="0">
                <a:ea typeface="+mn-lt"/>
                <a:cs typeface="+mn-lt"/>
              </a:rPr>
              <a:t> v </a:t>
            </a:r>
            <a:r>
              <a:rPr lang="en-US" dirty="0" err="1">
                <a:ea typeface="+mn-lt"/>
                <a:cs typeface="+mn-lt"/>
              </a:rPr>
              <a:t>svojem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okolju</a:t>
            </a:r>
            <a:r>
              <a:rPr lang="en-US" dirty="0">
                <a:ea typeface="+mn-lt"/>
                <a:cs typeface="+mn-lt"/>
              </a:rPr>
              <a:t>; </a:t>
            </a:r>
            <a:r>
              <a:rPr lang="en-US" dirty="0" err="1">
                <a:ea typeface="+mn-lt"/>
                <a:cs typeface="+mn-lt"/>
              </a:rPr>
              <a:t>sodelovanje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prebivalcev</a:t>
            </a:r>
            <a:r>
              <a:rPr lang="en-US" dirty="0">
                <a:ea typeface="+mn-lt"/>
                <a:cs typeface="+mn-lt"/>
              </a:rPr>
              <a:t>; </a:t>
            </a:r>
            <a:r>
              <a:rPr lang="en-US" dirty="0" err="1">
                <a:ea typeface="+mn-lt"/>
                <a:cs typeface="+mn-lt"/>
              </a:rPr>
              <a:t>bolj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enakomeren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razvoj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občine</a:t>
            </a:r>
            <a:r>
              <a:rPr lang="en-US" dirty="0">
                <a:ea typeface="+mn-lt"/>
                <a:cs typeface="+mn-lt"/>
              </a:rPr>
              <a:t>; </a:t>
            </a:r>
            <a:r>
              <a:rPr lang="en-US" dirty="0" err="1">
                <a:ea typeface="+mn-lt"/>
                <a:cs typeface="+mn-lt"/>
              </a:rPr>
              <a:t>zaupanje</a:t>
            </a:r>
            <a:r>
              <a:rPr lang="en-US" dirty="0">
                <a:ea typeface="+mn-lt"/>
                <a:cs typeface="+mn-lt"/>
              </a:rPr>
              <a:t> v </a:t>
            </a:r>
            <a:r>
              <a:rPr lang="en-US" dirty="0" err="1">
                <a:ea typeface="+mn-lt"/>
                <a:cs typeface="+mn-lt"/>
              </a:rPr>
              <a:t>demokratične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postopke</a:t>
            </a:r>
            <a:r>
              <a:rPr lang="en-US" dirty="0">
                <a:ea typeface="+mn-lt"/>
                <a:cs typeface="+mn-lt"/>
              </a:rPr>
              <a:t>; </a:t>
            </a:r>
            <a:r>
              <a:rPr lang="en-US" dirty="0" err="1">
                <a:ea typeface="+mn-lt"/>
                <a:cs typeface="+mn-lt"/>
              </a:rPr>
              <a:t>povečanje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učinkovitosti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porabe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sredstev</a:t>
            </a:r>
            <a:r>
              <a:rPr lang="en-US" dirty="0">
                <a:ea typeface="+mn-lt"/>
                <a:cs typeface="+mn-lt"/>
              </a:rPr>
              <a:t>; </a:t>
            </a:r>
            <a:r>
              <a:rPr lang="en-US" dirty="0" err="1">
                <a:ea typeface="+mn-lt"/>
                <a:cs typeface="+mn-lt"/>
              </a:rPr>
              <a:t>hitrejšo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gospodarska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rast</a:t>
            </a:r>
            <a:r>
              <a:rPr lang="en-US" dirty="0">
                <a:ea typeface="+mn-lt"/>
                <a:cs typeface="+mn-lt"/>
              </a:rPr>
              <a:t>; </a:t>
            </a:r>
            <a:r>
              <a:rPr lang="en-US" dirty="0" err="1">
                <a:ea typeface="+mn-lt"/>
                <a:cs typeface="+mn-lt"/>
              </a:rPr>
              <a:t>zmanjšanje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socialnih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razlik</a:t>
            </a:r>
            <a:r>
              <a:rPr lang="en-US" dirty="0">
                <a:ea typeface="+mn-lt"/>
                <a:cs typeface="+mn-lt"/>
              </a:rPr>
              <a:t>; </a:t>
            </a:r>
            <a:r>
              <a:rPr lang="en-US" dirty="0" err="1">
                <a:ea typeface="+mn-lt"/>
                <a:cs typeface="+mn-lt"/>
              </a:rPr>
              <a:t>večje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identificiranje</a:t>
            </a:r>
            <a:r>
              <a:rPr lang="en-US" dirty="0">
                <a:ea typeface="+mn-lt"/>
                <a:cs typeface="+mn-lt"/>
              </a:rPr>
              <a:t> z in </a:t>
            </a:r>
            <a:r>
              <a:rPr lang="en-US" dirty="0" err="1">
                <a:ea typeface="+mn-lt"/>
                <a:cs typeface="+mn-lt"/>
              </a:rPr>
              <a:t>boljše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ravnanje</a:t>
            </a:r>
            <a:r>
              <a:rPr lang="en-US" dirty="0">
                <a:ea typeface="+mn-lt"/>
                <a:cs typeface="+mn-lt"/>
              </a:rPr>
              <a:t> z </a:t>
            </a:r>
            <a:r>
              <a:rPr lang="en-US" dirty="0" err="1">
                <a:ea typeface="+mn-lt"/>
                <a:cs typeface="+mn-lt"/>
              </a:rPr>
              <a:t>infrastrukturo</a:t>
            </a:r>
            <a:endParaRPr lang="en-US" dirty="0" err="1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339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70">
            <a:extLst>
              <a:ext uri="{FF2B5EF4-FFF2-40B4-BE49-F238E27FC236}">
                <a16:creationId xmlns:a16="http://schemas.microsoft.com/office/drawing/2014/main" id="{AC8A7234-FBC2-47B7-AC1D-38831D542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72">
            <a:extLst>
              <a:ext uri="{FF2B5EF4-FFF2-40B4-BE49-F238E27FC236}">
                <a16:creationId xmlns:a16="http://schemas.microsoft.com/office/drawing/2014/main" id="{5B29C9C4-5864-4F3A-8E17-0AEC2C5D8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4" name="Freeform 5">
              <a:extLst>
                <a:ext uri="{FF2B5EF4-FFF2-40B4-BE49-F238E27FC236}">
                  <a16:creationId xmlns:a16="http://schemas.microsoft.com/office/drawing/2014/main" id="{3C748A05-EC87-4B74-ABA8-B17CBBEAC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">
              <a:extLst>
                <a:ext uri="{FF2B5EF4-FFF2-40B4-BE49-F238E27FC236}">
                  <a16:creationId xmlns:a16="http://schemas.microsoft.com/office/drawing/2014/main" id="{9589B8F0-D324-45BC-8CF3-0149C38711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>
              <a:extLst>
                <a:ext uri="{FF2B5EF4-FFF2-40B4-BE49-F238E27FC236}">
                  <a16:creationId xmlns:a16="http://schemas.microsoft.com/office/drawing/2014/main" id="{21702463-7BB6-4AEE-A0AB-EF962460C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>
              <a:extLst>
                <a:ext uri="{FF2B5EF4-FFF2-40B4-BE49-F238E27FC236}">
                  <a16:creationId xmlns:a16="http://schemas.microsoft.com/office/drawing/2014/main" id="{03E6C2F8-EA03-4C14-BBC8-E70F466F63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>
              <a:extLst>
                <a:ext uri="{FF2B5EF4-FFF2-40B4-BE49-F238E27FC236}">
                  <a16:creationId xmlns:a16="http://schemas.microsoft.com/office/drawing/2014/main" id="{E67EE2A2-9C78-42DC-B46E-F74DE9AF9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>
              <a:extLst>
                <a:ext uri="{FF2B5EF4-FFF2-40B4-BE49-F238E27FC236}">
                  <a16:creationId xmlns:a16="http://schemas.microsoft.com/office/drawing/2014/main" id="{7EE95D9A-BB1D-4149-A48D-B24EC328D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>
              <a:extLst>
                <a:ext uri="{FF2B5EF4-FFF2-40B4-BE49-F238E27FC236}">
                  <a16:creationId xmlns:a16="http://schemas.microsoft.com/office/drawing/2014/main" id="{E1F9B1B2-0363-48CA-8748-C574C2D5B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>
              <a:extLst>
                <a:ext uri="{FF2B5EF4-FFF2-40B4-BE49-F238E27FC236}">
                  <a16:creationId xmlns:a16="http://schemas.microsoft.com/office/drawing/2014/main" id="{5C92872F-38A2-4989-BEF8-A96F06991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>
              <a:extLst>
                <a:ext uri="{FF2B5EF4-FFF2-40B4-BE49-F238E27FC236}">
                  <a16:creationId xmlns:a16="http://schemas.microsoft.com/office/drawing/2014/main" id="{6123B691-7D13-4690-AC44-717A8A681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>
              <a:extLst>
                <a:ext uri="{FF2B5EF4-FFF2-40B4-BE49-F238E27FC236}">
                  <a16:creationId xmlns:a16="http://schemas.microsoft.com/office/drawing/2014/main" id="{E067A87B-FA12-4E18-9280-91FB3DC70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>
              <a:extLst>
                <a:ext uri="{FF2B5EF4-FFF2-40B4-BE49-F238E27FC236}">
                  <a16:creationId xmlns:a16="http://schemas.microsoft.com/office/drawing/2014/main" id="{3E6E6F7D-BF6E-4A3C-99D9-2C41C4469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>
              <a:extLst>
                <a:ext uri="{FF2B5EF4-FFF2-40B4-BE49-F238E27FC236}">
                  <a16:creationId xmlns:a16="http://schemas.microsoft.com/office/drawing/2014/main" id="{29C3B07C-0451-4616-8C1C-3254A4100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>
              <a:extLst>
                <a:ext uri="{FF2B5EF4-FFF2-40B4-BE49-F238E27FC236}">
                  <a16:creationId xmlns:a16="http://schemas.microsoft.com/office/drawing/2014/main" id="{1AF8233B-3355-410E-8C8A-E09229184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>
              <a:extLst>
                <a:ext uri="{FF2B5EF4-FFF2-40B4-BE49-F238E27FC236}">
                  <a16:creationId xmlns:a16="http://schemas.microsoft.com/office/drawing/2014/main" id="{02854882-CFC9-4A44-A7A3-25030012D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>
              <a:extLst>
                <a:ext uri="{FF2B5EF4-FFF2-40B4-BE49-F238E27FC236}">
                  <a16:creationId xmlns:a16="http://schemas.microsoft.com/office/drawing/2014/main" id="{CB21A0F6-F978-4365-B7B1-AC4D0FEAA1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>
              <a:extLst>
                <a:ext uri="{FF2B5EF4-FFF2-40B4-BE49-F238E27FC236}">
                  <a16:creationId xmlns:a16="http://schemas.microsoft.com/office/drawing/2014/main" id="{ACA09E5C-B3F8-4D08-BDD7-CC8E4F1E7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>
              <a:extLst>
                <a:ext uri="{FF2B5EF4-FFF2-40B4-BE49-F238E27FC236}">
                  <a16:creationId xmlns:a16="http://schemas.microsoft.com/office/drawing/2014/main" id="{533F1EE0-8D2E-4E68-AD31-A0F84C8172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>
              <a:extLst>
                <a:ext uri="{FF2B5EF4-FFF2-40B4-BE49-F238E27FC236}">
                  <a16:creationId xmlns:a16="http://schemas.microsoft.com/office/drawing/2014/main" id="{136638E2-E427-49DE-AB2D-BB20F2484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>
              <a:extLst>
                <a:ext uri="{FF2B5EF4-FFF2-40B4-BE49-F238E27FC236}">
                  <a16:creationId xmlns:a16="http://schemas.microsoft.com/office/drawing/2014/main" id="{61D40652-D059-4DD1-92F3-B708737D0B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>
              <a:extLst>
                <a:ext uri="{FF2B5EF4-FFF2-40B4-BE49-F238E27FC236}">
                  <a16:creationId xmlns:a16="http://schemas.microsoft.com/office/drawing/2014/main" id="{EC7C53A7-2E01-44FC-A886-854FC4B3B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>
              <a:extLst>
                <a:ext uri="{FF2B5EF4-FFF2-40B4-BE49-F238E27FC236}">
                  <a16:creationId xmlns:a16="http://schemas.microsoft.com/office/drawing/2014/main" id="{8F3D084F-FDB7-4382-813B-26387CDFC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0" name="Group 95">
            <a:extLst>
              <a:ext uri="{FF2B5EF4-FFF2-40B4-BE49-F238E27FC236}">
                <a16:creationId xmlns:a16="http://schemas.microsoft.com/office/drawing/2014/main" id="{BB8A2183-F453-4E6E-8464-C94E2F181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6E504F6A-B5C8-4DB4-BA83-126416023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Isosceles Triangle 22">
              <a:extLst>
                <a:ext uri="{FF2B5EF4-FFF2-40B4-BE49-F238E27FC236}">
                  <a16:creationId xmlns:a16="http://schemas.microsoft.com/office/drawing/2014/main" id="{841DC036-42A4-4EAB-9ECA-996AA2EB4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5460329B-A06A-42FA-AB18-AC67479C7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>
            <a:normAutofit/>
          </a:bodyPr>
          <a:lstStyle/>
          <a:p>
            <a:r>
              <a:rPr lang="en-US" i="1" err="1">
                <a:ea typeface="+mj-lt"/>
                <a:cs typeface="+mj-lt"/>
              </a:rPr>
              <a:t>Izglasovani</a:t>
            </a:r>
            <a:r>
              <a:rPr lang="en-US" i="1">
                <a:ea typeface="+mj-lt"/>
                <a:cs typeface="+mj-lt"/>
              </a:rPr>
              <a:t> </a:t>
            </a:r>
            <a:r>
              <a:rPr lang="en-US" i="1" err="1">
                <a:ea typeface="+mj-lt"/>
                <a:cs typeface="+mj-lt"/>
              </a:rPr>
              <a:t>projekti</a:t>
            </a:r>
            <a:endParaRPr lang="en-US" err="1"/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720F6801-553C-1425-4D1C-3B112803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797594"/>
            <a:ext cx="6281873" cy="239336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400" dirty="0">
                <a:ea typeface="+mn-lt"/>
                <a:cs typeface="+mn-lt"/>
              </a:rPr>
              <a:t>Med </a:t>
            </a:r>
            <a:r>
              <a:rPr lang="en-US" sz="1400" dirty="0" err="1">
                <a:ea typeface="+mn-lt"/>
                <a:cs typeface="+mn-lt"/>
              </a:rPr>
              <a:t>izglasovane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projekte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posamezno</a:t>
            </a:r>
            <a:r>
              <a:rPr lang="en-US" sz="1400" dirty="0">
                <a:ea typeface="+mn-lt"/>
                <a:cs typeface="+mn-lt"/>
              </a:rPr>
              <a:t> KS se </a:t>
            </a:r>
            <a:r>
              <a:rPr lang="en-US" sz="1400" dirty="0" err="1">
                <a:ea typeface="+mn-lt"/>
                <a:cs typeface="+mn-lt"/>
              </a:rPr>
              <a:t>bodo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umestili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projekti</a:t>
            </a:r>
            <a:r>
              <a:rPr lang="en-US" sz="1400" dirty="0">
                <a:ea typeface="+mn-lt"/>
                <a:cs typeface="+mn-lt"/>
              </a:rPr>
              <a:t> po </a:t>
            </a:r>
            <a:r>
              <a:rPr lang="en-US" sz="1400" dirty="0" err="1">
                <a:ea typeface="+mn-lt"/>
                <a:cs typeface="+mn-lt"/>
              </a:rPr>
              <a:t>vrsti</a:t>
            </a:r>
            <a:r>
              <a:rPr lang="en-US" sz="1400" dirty="0">
                <a:ea typeface="+mn-lt"/>
                <a:cs typeface="+mn-lt"/>
              </a:rPr>
              <a:t> glede </a:t>
            </a:r>
            <a:r>
              <a:rPr lang="en-US" sz="1400" dirty="0" err="1">
                <a:ea typeface="+mn-lt"/>
                <a:cs typeface="+mn-lt"/>
              </a:rPr>
              <a:t>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število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prejetih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glasov</a:t>
            </a:r>
            <a:r>
              <a:rPr lang="en-US" sz="1400" dirty="0">
                <a:ea typeface="+mn-lt"/>
                <a:cs typeface="+mn-lt"/>
              </a:rPr>
              <a:t>, </a:t>
            </a:r>
            <a:r>
              <a:rPr lang="en-US" sz="1400" dirty="0" err="1">
                <a:ea typeface="+mn-lt"/>
                <a:cs typeface="+mn-lt"/>
              </a:rPr>
              <a:t>dokler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skupna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vrednost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projektov</a:t>
            </a:r>
            <a:r>
              <a:rPr lang="en-US" sz="1400" dirty="0">
                <a:ea typeface="+mn-lt"/>
                <a:cs typeface="+mn-lt"/>
              </a:rPr>
              <a:t> ne </a:t>
            </a:r>
            <a:r>
              <a:rPr lang="en-US" sz="1400" dirty="0" err="1">
                <a:ea typeface="+mn-lt"/>
                <a:cs typeface="+mn-lt"/>
              </a:rPr>
              <a:t>preseže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predvidenega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zneska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posamezno</a:t>
            </a:r>
            <a:r>
              <a:rPr lang="en-US" sz="1400" dirty="0">
                <a:ea typeface="+mn-lt"/>
                <a:cs typeface="+mn-lt"/>
              </a:rPr>
              <a:t> KS. </a:t>
            </a:r>
            <a:r>
              <a:rPr lang="en-US" sz="1400" dirty="0" err="1">
                <a:ea typeface="+mn-lt"/>
                <a:cs typeface="+mn-lt"/>
              </a:rPr>
              <a:t>Če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zadnji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izbrani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finančni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okvir</a:t>
            </a:r>
            <a:r>
              <a:rPr lang="en-US" sz="1400" dirty="0">
                <a:ea typeface="+mn-lt"/>
                <a:cs typeface="+mn-lt"/>
              </a:rPr>
              <a:t>, se </a:t>
            </a:r>
            <a:r>
              <a:rPr lang="en-US" sz="1400" dirty="0" err="1">
                <a:ea typeface="+mn-lt"/>
                <a:cs typeface="+mn-lt"/>
              </a:rPr>
              <a:t>preskoči</a:t>
            </a:r>
            <a:r>
              <a:rPr lang="en-US" sz="1400" dirty="0">
                <a:ea typeface="+mn-lt"/>
                <a:cs typeface="+mn-lt"/>
              </a:rPr>
              <a:t> in se </a:t>
            </a:r>
            <a:r>
              <a:rPr lang="en-US" sz="1400" dirty="0" err="1">
                <a:ea typeface="+mn-lt"/>
                <a:cs typeface="+mn-lt"/>
              </a:rPr>
              <a:t>vključi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naslednji</a:t>
            </a:r>
            <a:r>
              <a:rPr lang="en-US" sz="1400" dirty="0">
                <a:ea typeface="+mn-lt"/>
                <a:cs typeface="+mn-lt"/>
              </a:rPr>
              <a:t> po </a:t>
            </a:r>
            <a:r>
              <a:rPr lang="en-US" sz="1400" dirty="0" err="1">
                <a:ea typeface="+mn-lt"/>
                <a:cs typeface="+mn-lt"/>
              </a:rPr>
              <a:t>številu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glasov</a:t>
            </a:r>
            <a:r>
              <a:rPr lang="en-US" sz="1400" dirty="0">
                <a:ea typeface="+mn-lt"/>
                <a:cs typeface="+mn-lt"/>
              </a:rPr>
              <a:t>, ki </a:t>
            </a:r>
            <a:r>
              <a:rPr lang="en-US" sz="1400" dirty="0" err="1">
                <a:ea typeface="+mn-lt"/>
                <a:cs typeface="+mn-lt"/>
              </a:rPr>
              <a:t>še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ustreza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finančnemu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okviru</a:t>
            </a:r>
            <a:r>
              <a:rPr lang="en-US" sz="1400" dirty="0">
                <a:ea typeface="+mn-lt"/>
                <a:cs typeface="+mn-lt"/>
              </a:rPr>
              <a:t>. </a:t>
            </a:r>
            <a:endParaRPr lang="en-US" sz="1400">
              <a:ea typeface="+mn-lt"/>
              <a:cs typeface="+mn-lt"/>
            </a:endParaRPr>
          </a:p>
          <a:p>
            <a:pPr>
              <a:lnSpc>
                <a:spcPct val="110000"/>
              </a:lnSpc>
            </a:pPr>
            <a:r>
              <a:rPr lang="en-US" sz="1400" dirty="0">
                <a:ea typeface="+mn-lt"/>
                <a:cs typeface="+mn-lt"/>
              </a:rPr>
              <a:t>V </a:t>
            </a:r>
            <a:r>
              <a:rPr lang="en-US" sz="1400" dirty="0" err="1">
                <a:ea typeface="+mn-lt"/>
                <a:cs typeface="+mn-lt"/>
              </a:rPr>
              <a:t>kolikor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posamezni</a:t>
            </a:r>
            <a:r>
              <a:rPr lang="en-US" sz="1400" dirty="0">
                <a:ea typeface="+mn-lt"/>
                <a:cs typeface="+mn-lt"/>
              </a:rPr>
              <a:t> KS </a:t>
            </a:r>
            <a:r>
              <a:rPr lang="en-US" sz="1400" dirty="0" err="1">
                <a:ea typeface="+mn-lt"/>
                <a:cs typeface="+mn-lt"/>
              </a:rPr>
              <a:t>vrednost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izglasovanih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projektov</a:t>
            </a:r>
            <a:r>
              <a:rPr lang="en-US" sz="1400" dirty="0">
                <a:ea typeface="+mn-lt"/>
                <a:cs typeface="+mn-lt"/>
              </a:rPr>
              <a:t> ne </a:t>
            </a:r>
            <a:r>
              <a:rPr lang="en-US" sz="1400" dirty="0" err="1">
                <a:ea typeface="+mn-lt"/>
                <a:cs typeface="+mn-lt"/>
              </a:rPr>
              <a:t>doseže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predvidene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vrednosti</a:t>
            </a:r>
            <a:r>
              <a:rPr lang="en-US" sz="1400" dirty="0">
                <a:ea typeface="+mn-lt"/>
                <a:cs typeface="+mn-lt"/>
              </a:rPr>
              <a:t> za to KS, se </a:t>
            </a:r>
            <a:r>
              <a:rPr lang="en-US" sz="1400" dirty="0" err="1">
                <a:ea typeface="+mn-lt"/>
                <a:cs typeface="+mn-lt"/>
              </a:rPr>
              <a:t>preostala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sredstva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prenesejo</a:t>
            </a:r>
            <a:r>
              <a:rPr lang="en-US" sz="1400" dirty="0">
                <a:ea typeface="+mn-lt"/>
                <a:cs typeface="+mn-lt"/>
              </a:rPr>
              <a:t> in </a:t>
            </a:r>
            <a:r>
              <a:rPr lang="en-US" sz="1400" dirty="0" err="1">
                <a:ea typeface="+mn-lt"/>
                <a:cs typeface="+mn-lt"/>
              </a:rPr>
              <a:t>dodajo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naslednji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cikel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izvajanja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participativnega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proračuna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letu</a:t>
            </a:r>
            <a:r>
              <a:rPr lang="en-US" sz="1400" dirty="0">
                <a:ea typeface="+mn-lt"/>
                <a:cs typeface="+mn-lt"/>
              </a:rPr>
              <a:t> 2023 za KS, </a:t>
            </a:r>
            <a:r>
              <a:rPr lang="en-US" sz="1400" dirty="0" err="1">
                <a:ea typeface="+mn-lt"/>
                <a:cs typeface="+mn-lt"/>
              </a:rPr>
              <a:t>kjer</a:t>
            </a:r>
            <a:r>
              <a:rPr lang="en-US" sz="1400" dirty="0">
                <a:ea typeface="+mn-lt"/>
                <a:cs typeface="+mn-lt"/>
              </a:rPr>
              <a:t> so </a:t>
            </a:r>
            <a:r>
              <a:rPr lang="en-US" sz="1400" dirty="0" err="1">
                <a:ea typeface="+mn-lt"/>
                <a:cs typeface="+mn-lt"/>
              </a:rPr>
              <a:t>sredstva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ostala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neporabljena</a:t>
            </a:r>
            <a:r>
              <a:rPr lang="en-US" sz="1400" dirty="0">
                <a:ea typeface="+mn-lt"/>
                <a:cs typeface="+mn-lt"/>
              </a:rPr>
              <a:t>.   </a:t>
            </a:r>
            <a:endParaRPr lang="en-US" sz="1400"/>
          </a:p>
        </p:txBody>
      </p:sp>
      <p:sp>
        <p:nvSpPr>
          <p:cNvPr id="72" name="Rectangle 100">
            <a:extLst>
              <a:ext uri="{FF2B5EF4-FFF2-40B4-BE49-F238E27FC236}">
                <a16:creationId xmlns:a16="http://schemas.microsoft.com/office/drawing/2014/main" id="{F555C88A-BC04-4A54-A56D-A033666FC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265" y="3672400"/>
            <a:ext cx="6269015" cy="238407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516AA54F-4518-C3A9-DF17-76428E43A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822" y="3981745"/>
            <a:ext cx="2049342" cy="2043018"/>
          </a:xfrm>
          <a:prstGeom prst="rect">
            <a:avLst/>
          </a:prstGeom>
          <a:ln w="9525">
            <a:noFill/>
          </a:ln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0F294479-AAAC-410A-A0AC-54C587CD3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217" y="3726667"/>
            <a:ext cx="3429931" cy="291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614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70">
            <a:extLst>
              <a:ext uri="{FF2B5EF4-FFF2-40B4-BE49-F238E27FC236}">
                <a16:creationId xmlns:a16="http://schemas.microsoft.com/office/drawing/2014/main" id="{AC8A7234-FBC2-47B7-AC1D-38831D542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72">
            <a:extLst>
              <a:ext uri="{FF2B5EF4-FFF2-40B4-BE49-F238E27FC236}">
                <a16:creationId xmlns:a16="http://schemas.microsoft.com/office/drawing/2014/main" id="{5B29C9C4-5864-4F3A-8E17-0AEC2C5D8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4" name="Freeform 5">
              <a:extLst>
                <a:ext uri="{FF2B5EF4-FFF2-40B4-BE49-F238E27FC236}">
                  <a16:creationId xmlns:a16="http://schemas.microsoft.com/office/drawing/2014/main" id="{3C748A05-EC87-4B74-ABA8-B17CBBEAC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">
              <a:extLst>
                <a:ext uri="{FF2B5EF4-FFF2-40B4-BE49-F238E27FC236}">
                  <a16:creationId xmlns:a16="http://schemas.microsoft.com/office/drawing/2014/main" id="{9589B8F0-D324-45BC-8CF3-0149C38711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>
              <a:extLst>
                <a:ext uri="{FF2B5EF4-FFF2-40B4-BE49-F238E27FC236}">
                  <a16:creationId xmlns:a16="http://schemas.microsoft.com/office/drawing/2014/main" id="{21702463-7BB6-4AEE-A0AB-EF962460C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>
              <a:extLst>
                <a:ext uri="{FF2B5EF4-FFF2-40B4-BE49-F238E27FC236}">
                  <a16:creationId xmlns:a16="http://schemas.microsoft.com/office/drawing/2014/main" id="{03E6C2F8-EA03-4C14-BBC8-E70F466F63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>
              <a:extLst>
                <a:ext uri="{FF2B5EF4-FFF2-40B4-BE49-F238E27FC236}">
                  <a16:creationId xmlns:a16="http://schemas.microsoft.com/office/drawing/2014/main" id="{E67EE2A2-9C78-42DC-B46E-F74DE9AF9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>
              <a:extLst>
                <a:ext uri="{FF2B5EF4-FFF2-40B4-BE49-F238E27FC236}">
                  <a16:creationId xmlns:a16="http://schemas.microsoft.com/office/drawing/2014/main" id="{7EE95D9A-BB1D-4149-A48D-B24EC328D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>
              <a:extLst>
                <a:ext uri="{FF2B5EF4-FFF2-40B4-BE49-F238E27FC236}">
                  <a16:creationId xmlns:a16="http://schemas.microsoft.com/office/drawing/2014/main" id="{E1F9B1B2-0363-48CA-8748-C574C2D5B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>
              <a:extLst>
                <a:ext uri="{FF2B5EF4-FFF2-40B4-BE49-F238E27FC236}">
                  <a16:creationId xmlns:a16="http://schemas.microsoft.com/office/drawing/2014/main" id="{5C92872F-38A2-4989-BEF8-A96F06991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>
              <a:extLst>
                <a:ext uri="{FF2B5EF4-FFF2-40B4-BE49-F238E27FC236}">
                  <a16:creationId xmlns:a16="http://schemas.microsoft.com/office/drawing/2014/main" id="{6123B691-7D13-4690-AC44-717A8A681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>
              <a:extLst>
                <a:ext uri="{FF2B5EF4-FFF2-40B4-BE49-F238E27FC236}">
                  <a16:creationId xmlns:a16="http://schemas.microsoft.com/office/drawing/2014/main" id="{E067A87B-FA12-4E18-9280-91FB3DC70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>
              <a:extLst>
                <a:ext uri="{FF2B5EF4-FFF2-40B4-BE49-F238E27FC236}">
                  <a16:creationId xmlns:a16="http://schemas.microsoft.com/office/drawing/2014/main" id="{3E6E6F7D-BF6E-4A3C-99D9-2C41C4469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>
              <a:extLst>
                <a:ext uri="{FF2B5EF4-FFF2-40B4-BE49-F238E27FC236}">
                  <a16:creationId xmlns:a16="http://schemas.microsoft.com/office/drawing/2014/main" id="{29C3B07C-0451-4616-8C1C-3254A4100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>
              <a:extLst>
                <a:ext uri="{FF2B5EF4-FFF2-40B4-BE49-F238E27FC236}">
                  <a16:creationId xmlns:a16="http://schemas.microsoft.com/office/drawing/2014/main" id="{1AF8233B-3355-410E-8C8A-E09229184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>
              <a:extLst>
                <a:ext uri="{FF2B5EF4-FFF2-40B4-BE49-F238E27FC236}">
                  <a16:creationId xmlns:a16="http://schemas.microsoft.com/office/drawing/2014/main" id="{02854882-CFC9-4A44-A7A3-25030012D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>
              <a:extLst>
                <a:ext uri="{FF2B5EF4-FFF2-40B4-BE49-F238E27FC236}">
                  <a16:creationId xmlns:a16="http://schemas.microsoft.com/office/drawing/2014/main" id="{CB21A0F6-F978-4365-B7B1-AC4D0FEAA1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>
              <a:extLst>
                <a:ext uri="{FF2B5EF4-FFF2-40B4-BE49-F238E27FC236}">
                  <a16:creationId xmlns:a16="http://schemas.microsoft.com/office/drawing/2014/main" id="{ACA09E5C-B3F8-4D08-BDD7-CC8E4F1E7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>
              <a:extLst>
                <a:ext uri="{FF2B5EF4-FFF2-40B4-BE49-F238E27FC236}">
                  <a16:creationId xmlns:a16="http://schemas.microsoft.com/office/drawing/2014/main" id="{533F1EE0-8D2E-4E68-AD31-A0F84C8172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>
              <a:extLst>
                <a:ext uri="{FF2B5EF4-FFF2-40B4-BE49-F238E27FC236}">
                  <a16:creationId xmlns:a16="http://schemas.microsoft.com/office/drawing/2014/main" id="{136638E2-E427-49DE-AB2D-BB20F2484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>
              <a:extLst>
                <a:ext uri="{FF2B5EF4-FFF2-40B4-BE49-F238E27FC236}">
                  <a16:creationId xmlns:a16="http://schemas.microsoft.com/office/drawing/2014/main" id="{61D40652-D059-4DD1-92F3-B708737D0B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>
              <a:extLst>
                <a:ext uri="{FF2B5EF4-FFF2-40B4-BE49-F238E27FC236}">
                  <a16:creationId xmlns:a16="http://schemas.microsoft.com/office/drawing/2014/main" id="{EC7C53A7-2E01-44FC-A886-854FC4B3B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>
              <a:extLst>
                <a:ext uri="{FF2B5EF4-FFF2-40B4-BE49-F238E27FC236}">
                  <a16:creationId xmlns:a16="http://schemas.microsoft.com/office/drawing/2014/main" id="{8F3D084F-FDB7-4382-813B-26387CDFC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0" name="Group 95">
            <a:extLst>
              <a:ext uri="{FF2B5EF4-FFF2-40B4-BE49-F238E27FC236}">
                <a16:creationId xmlns:a16="http://schemas.microsoft.com/office/drawing/2014/main" id="{BB8A2183-F453-4E6E-8464-C94E2F181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6E504F6A-B5C8-4DB4-BA83-126416023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Isosceles Triangle 22">
              <a:extLst>
                <a:ext uri="{FF2B5EF4-FFF2-40B4-BE49-F238E27FC236}">
                  <a16:creationId xmlns:a16="http://schemas.microsoft.com/office/drawing/2014/main" id="{841DC036-42A4-4EAB-9ECA-996AA2EB4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5460329B-A06A-42FA-AB18-AC67479C7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>
            <a:normAutofit/>
          </a:bodyPr>
          <a:lstStyle/>
          <a:p>
            <a:r>
              <a:rPr lang="en-US" i="1" err="1">
                <a:ea typeface="+mj-lt"/>
                <a:cs typeface="+mj-lt"/>
              </a:rPr>
              <a:t>Izglasovani</a:t>
            </a:r>
            <a:r>
              <a:rPr lang="en-US" i="1">
                <a:ea typeface="+mj-lt"/>
                <a:cs typeface="+mj-lt"/>
              </a:rPr>
              <a:t> </a:t>
            </a:r>
            <a:r>
              <a:rPr lang="en-US" i="1" err="1">
                <a:ea typeface="+mj-lt"/>
                <a:cs typeface="+mj-lt"/>
              </a:rPr>
              <a:t>projekti</a:t>
            </a:r>
            <a:endParaRPr lang="en-US" err="1"/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720F6801-553C-1425-4D1C-3B112803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797594"/>
            <a:ext cx="6281873" cy="239336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400" dirty="0">
                <a:ea typeface="+mn-lt"/>
                <a:cs typeface="+mn-lt"/>
              </a:rPr>
              <a:t>Med </a:t>
            </a:r>
            <a:r>
              <a:rPr lang="en-US" sz="1400" dirty="0" err="1">
                <a:ea typeface="+mn-lt"/>
                <a:cs typeface="+mn-lt"/>
              </a:rPr>
              <a:t>izglasovane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projekte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posamezno</a:t>
            </a:r>
            <a:r>
              <a:rPr lang="en-US" sz="1400" dirty="0">
                <a:ea typeface="+mn-lt"/>
                <a:cs typeface="+mn-lt"/>
              </a:rPr>
              <a:t> KS se </a:t>
            </a:r>
            <a:r>
              <a:rPr lang="en-US" sz="1400" dirty="0" err="1">
                <a:ea typeface="+mn-lt"/>
                <a:cs typeface="+mn-lt"/>
              </a:rPr>
              <a:t>bodo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umestili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projekti</a:t>
            </a:r>
            <a:r>
              <a:rPr lang="en-US" sz="1400" dirty="0">
                <a:ea typeface="+mn-lt"/>
                <a:cs typeface="+mn-lt"/>
              </a:rPr>
              <a:t> po </a:t>
            </a:r>
            <a:r>
              <a:rPr lang="en-US" sz="1400" dirty="0" err="1">
                <a:ea typeface="+mn-lt"/>
                <a:cs typeface="+mn-lt"/>
              </a:rPr>
              <a:t>vrsti</a:t>
            </a:r>
            <a:r>
              <a:rPr lang="en-US" sz="1400" dirty="0">
                <a:ea typeface="+mn-lt"/>
                <a:cs typeface="+mn-lt"/>
              </a:rPr>
              <a:t> glede </a:t>
            </a:r>
            <a:r>
              <a:rPr lang="en-US" sz="1400" dirty="0" err="1">
                <a:ea typeface="+mn-lt"/>
                <a:cs typeface="+mn-lt"/>
              </a:rPr>
              <a:t>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število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prejetih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glasov</a:t>
            </a:r>
            <a:r>
              <a:rPr lang="en-US" sz="1400" dirty="0">
                <a:ea typeface="+mn-lt"/>
                <a:cs typeface="+mn-lt"/>
              </a:rPr>
              <a:t>, </a:t>
            </a:r>
            <a:r>
              <a:rPr lang="en-US" sz="1400" dirty="0" err="1">
                <a:ea typeface="+mn-lt"/>
                <a:cs typeface="+mn-lt"/>
              </a:rPr>
              <a:t>dokler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skupna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vrednost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projektov</a:t>
            </a:r>
            <a:r>
              <a:rPr lang="en-US" sz="1400" dirty="0">
                <a:ea typeface="+mn-lt"/>
                <a:cs typeface="+mn-lt"/>
              </a:rPr>
              <a:t> ne </a:t>
            </a:r>
            <a:r>
              <a:rPr lang="en-US" sz="1400" dirty="0" err="1">
                <a:ea typeface="+mn-lt"/>
                <a:cs typeface="+mn-lt"/>
              </a:rPr>
              <a:t>preseže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predvidenega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zneska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posamezno</a:t>
            </a:r>
            <a:r>
              <a:rPr lang="en-US" sz="1400" dirty="0">
                <a:ea typeface="+mn-lt"/>
                <a:cs typeface="+mn-lt"/>
              </a:rPr>
              <a:t> KS. </a:t>
            </a:r>
            <a:r>
              <a:rPr lang="en-US" sz="1400" dirty="0" err="1">
                <a:ea typeface="+mn-lt"/>
                <a:cs typeface="+mn-lt"/>
              </a:rPr>
              <a:t>Če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zadnji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izbrani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finančni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okvir</a:t>
            </a:r>
            <a:r>
              <a:rPr lang="en-US" sz="1400" dirty="0">
                <a:ea typeface="+mn-lt"/>
                <a:cs typeface="+mn-lt"/>
              </a:rPr>
              <a:t>, se </a:t>
            </a:r>
            <a:r>
              <a:rPr lang="en-US" sz="1400" dirty="0" err="1">
                <a:ea typeface="+mn-lt"/>
                <a:cs typeface="+mn-lt"/>
              </a:rPr>
              <a:t>preskoči</a:t>
            </a:r>
            <a:r>
              <a:rPr lang="en-US" sz="1400" dirty="0">
                <a:ea typeface="+mn-lt"/>
                <a:cs typeface="+mn-lt"/>
              </a:rPr>
              <a:t> in se </a:t>
            </a:r>
            <a:r>
              <a:rPr lang="en-US" sz="1400" dirty="0" err="1">
                <a:ea typeface="+mn-lt"/>
                <a:cs typeface="+mn-lt"/>
              </a:rPr>
              <a:t>vključi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naslednji</a:t>
            </a:r>
            <a:r>
              <a:rPr lang="en-US" sz="1400" dirty="0">
                <a:ea typeface="+mn-lt"/>
                <a:cs typeface="+mn-lt"/>
              </a:rPr>
              <a:t> po </a:t>
            </a:r>
            <a:r>
              <a:rPr lang="en-US" sz="1400" dirty="0" err="1">
                <a:ea typeface="+mn-lt"/>
                <a:cs typeface="+mn-lt"/>
              </a:rPr>
              <a:t>številu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glasov</a:t>
            </a:r>
            <a:r>
              <a:rPr lang="en-US" sz="1400" dirty="0">
                <a:ea typeface="+mn-lt"/>
                <a:cs typeface="+mn-lt"/>
              </a:rPr>
              <a:t>, ki </a:t>
            </a:r>
            <a:r>
              <a:rPr lang="en-US" sz="1400" dirty="0" err="1">
                <a:ea typeface="+mn-lt"/>
                <a:cs typeface="+mn-lt"/>
              </a:rPr>
              <a:t>še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ustreza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finančnemu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okviru</a:t>
            </a:r>
            <a:r>
              <a:rPr lang="en-US" sz="1400" dirty="0">
                <a:ea typeface="+mn-lt"/>
                <a:cs typeface="+mn-lt"/>
              </a:rPr>
              <a:t>. </a:t>
            </a:r>
          </a:p>
          <a:p>
            <a:pPr>
              <a:lnSpc>
                <a:spcPct val="110000"/>
              </a:lnSpc>
            </a:pPr>
            <a:r>
              <a:rPr lang="en-US" sz="1400" dirty="0">
                <a:ea typeface="+mn-lt"/>
                <a:cs typeface="+mn-lt"/>
              </a:rPr>
              <a:t>V </a:t>
            </a:r>
            <a:r>
              <a:rPr lang="en-US" sz="1400" dirty="0" err="1">
                <a:ea typeface="+mn-lt"/>
                <a:cs typeface="+mn-lt"/>
              </a:rPr>
              <a:t>kolikor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posamezni</a:t>
            </a:r>
            <a:r>
              <a:rPr lang="en-US" sz="1400" dirty="0">
                <a:ea typeface="+mn-lt"/>
                <a:cs typeface="+mn-lt"/>
              </a:rPr>
              <a:t> KS </a:t>
            </a:r>
            <a:r>
              <a:rPr lang="en-US" sz="1400" dirty="0" err="1">
                <a:ea typeface="+mn-lt"/>
                <a:cs typeface="+mn-lt"/>
              </a:rPr>
              <a:t>vrednost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izglasovanih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projektov</a:t>
            </a:r>
            <a:r>
              <a:rPr lang="en-US" sz="1400" dirty="0">
                <a:ea typeface="+mn-lt"/>
                <a:cs typeface="+mn-lt"/>
              </a:rPr>
              <a:t> ne </a:t>
            </a:r>
            <a:r>
              <a:rPr lang="en-US" sz="1400" dirty="0" err="1">
                <a:ea typeface="+mn-lt"/>
                <a:cs typeface="+mn-lt"/>
              </a:rPr>
              <a:t>doseže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predvidene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vrednosti</a:t>
            </a:r>
            <a:r>
              <a:rPr lang="en-US" sz="1400" dirty="0">
                <a:ea typeface="+mn-lt"/>
                <a:cs typeface="+mn-lt"/>
              </a:rPr>
              <a:t> za to KS, se </a:t>
            </a:r>
            <a:r>
              <a:rPr lang="en-US" sz="1400" dirty="0" err="1">
                <a:ea typeface="+mn-lt"/>
                <a:cs typeface="+mn-lt"/>
              </a:rPr>
              <a:t>preostala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sredstva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prenesejo</a:t>
            </a:r>
            <a:r>
              <a:rPr lang="en-US" sz="1400" dirty="0">
                <a:ea typeface="+mn-lt"/>
                <a:cs typeface="+mn-lt"/>
              </a:rPr>
              <a:t> in </a:t>
            </a:r>
            <a:r>
              <a:rPr lang="en-US" sz="1400" dirty="0" err="1">
                <a:ea typeface="+mn-lt"/>
                <a:cs typeface="+mn-lt"/>
              </a:rPr>
              <a:t>dodajo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naslednji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cikel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izvajanja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participativnega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proračuna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letu</a:t>
            </a:r>
            <a:r>
              <a:rPr lang="en-US" sz="1400" dirty="0">
                <a:ea typeface="+mn-lt"/>
                <a:cs typeface="+mn-lt"/>
              </a:rPr>
              <a:t> 2023 za KS, </a:t>
            </a:r>
            <a:r>
              <a:rPr lang="en-US" sz="1400" dirty="0" err="1">
                <a:ea typeface="+mn-lt"/>
                <a:cs typeface="+mn-lt"/>
              </a:rPr>
              <a:t>kjer</a:t>
            </a:r>
            <a:r>
              <a:rPr lang="en-US" sz="1400" dirty="0">
                <a:ea typeface="+mn-lt"/>
                <a:cs typeface="+mn-lt"/>
              </a:rPr>
              <a:t> so </a:t>
            </a:r>
            <a:r>
              <a:rPr lang="en-US" sz="1400" dirty="0" err="1">
                <a:ea typeface="+mn-lt"/>
                <a:cs typeface="+mn-lt"/>
              </a:rPr>
              <a:t>sredstva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ostala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neporabljena</a:t>
            </a:r>
            <a:r>
              <a:rPr lang="en-US" sz="1400" dirty="0">
                <a:ea typeface="+mn-lt"/>
                <a:cs typeface="+mn-lt"/>
              </a:rPr>
              <a:t>.   </a:t>
            </a:r>
            <a:endParaRPr lang="en-US" sz="1400" dirty="0"/>
          </a:p>
        </p:txBody>
      </p:sp>
      <p:sp>
        <p:nvSpPr>
          <p:cNvPr id="72" name="Rectangle 100">
            <a:extLst>
              <a:ext uri="{FF2B5EF4-FFF2-40B4-BE49-F238E27FC236}">
                <a16:creationId xmlns:a16="http://schemas.microsoft.com/office/drawing/2014/main" id="{F555C88A-BC04-4A54-A56D-A033666FC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265" y="3672400"/>
            <a:ext cx="6269015" cy="238407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516AA54F-4518-C3A9-DF17-76428E43A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822" y="3981745"/>
            <a:ext cx="2049342" cy="2043018"/>
          </a:xfrm>
          <a:prstGeom prst="rect">
            <a:avLst/>
          </a:prstGeom>
          <a:ln w="9525">
            <a:noFill/>
          </a:ln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6AD69A5D-ABF4-4649-A5D4-35C63F755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016" y="3709470"/>
            <a:ext cx="5106264" cy="299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555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70">
            <a:extLst>
              <a:ext uri="{FF2B5EF4-FFF2-40B4-BE49-F238E27FC236}">
                <a16:creationId xmlns:a16="http://schemas.microsoft.com/office/drawing/2014/main" id="{AC8A7234-FBC2-47B7-AC1D-38831D542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72">
            <a:extLst>
              <a:ext uri="{FF2B5EF4-FFF2-40B4-BE49-F238E27FC236}">
                <a16:creationId xmlns:a16="http://schemas.microsoft.com/office/drawing/2014/main" id="{5B29C9C4-5864-4F3A-8E17-0AEC2C5D8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4" name="Freeform 5">
              <a:extLst>
                <a:ext uri="{FF2B5EF4-FFF2-40B4-BE49-F238E27FC236}">
                  <a16:creationId xmlns:a16="http://schemas.microsoft.com/office/drawing/2014/main" id="{3C748A05-EC87-4B74-ABA8-B17CBBEAC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">
              <a:extLst>
                <a:ext uri="{FF2B5EF4-FFF2-40B4-BE49-F238E27FC236}">
                  <a16:creationId xmlns:a16="http://schemas.microsoft.com/office/drawing/2014/main" id="{9589B8F0-D324-45BC-8CF3-0149C38711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>
              <a:extLst>
                <a:ext uri="{FF2B5EF4-FFF2-40B4-BE49-F238E27FC236}">
                  <a16:creationId xmlns:a16="http://schemas.microsoft.com/office/drawing/2014/main" id="{21702463-7BB6-4AEE-A0AB-EF962460C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>
              <a:extLst>
                <a:ext uri="{FF2B5EF4-FFF2-40B4-BE49-F238E27FC236}">
                  <a16:creationId xmlns:a16="http://schemas.microsoft.com/office/drawing/2014/main" id="{03E6C2F8-EA03-4C14-BBC8-E70F466F63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>
              <a:extLst>
                <a:ext uri="{FF2B5EF4-FFF2-40B4-BE49-F238E27FC236}">
                  <a16:creationId xmlns:a16="http://schemas.microsoft.com/office/drawing/2014/main" id="{E67EE2A2-9C78-42DC-B46E-F74DE9AF9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>
              <a:extLst>
                <a:ext uri="{FF2B5EF4-FFF2-40B4-BE49-F238E27FC236}">
                  <a16:creationId xmlns:a16="http://schemas.microsoft.com/office/drawing/2014/main" id="{7EE95D9A-BB1D-4149-A48D-B24EC328D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>
              <a:extLst>
                <a:ext uri="{FF2B5EF4-FFF2-40B4-BE49-F238E27FC236}">
                  <a16:creationId xmlns:a16="http://schemas.microsoft.com/office/drawing/2014/main" id="{E1F9B1B2-0363-48CA-8748-C574C2D5B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>
              <a:extLst>
                <a:ext uri="{FF2B5EF4-FFF2-40B4-BE49-F238E27FC236}">
                  <a16:creationId xmlns:a16="http://schemas.microsoft.com/office/drawing/2014/main" id="{5C92872F-38A2-4989-BEF8-A96F06991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>
              <a:extLst>
                <a:ext uri="{FF2B5EF4-FFF2-40B4-BE49-F238E27FC236}">
                  <a16:creationId xmlns:a16="http://schemas.microsoft.com/office/drawing/2014/main" id="{6123B691-7D13-4690-AC44-717A8A681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>
              <a:extLst>
                <a:ext uri="{FF2B5EF4-FFF2-40B4-BE49-F238E27FC236}">
                  <a16:creationId xmlns:a16="http://schemas.microsoft.com/office/drawing/2014/main" id="{E067A87B-FA12-4E18-9280-91FB3DC70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>
              <a:extLst>
                <a:ext uri="{FF2B5EF4-FFF2-40B4-BE49-F238E27FC236}">
                  <a16:creationId xmlns:a16="http://schemas.microsoft.com/office/drawing/2014/main" id="{3E6E6F7D-BF6E-4A3C-99D9-2C41C4469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>
              <a:extLst>
                <a:ext uri="{FF2B5EF4-FFF2-40B4-BE49-F238E27FC236}">
                  <a16:creationId xmlns:a16="http://schemas.microsoft.com/office/drawing/2014/main" id="{29C3B07C-0451-4616-8C1C-3254A4100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>
              <a:extLst>
                <a:ext uri="{FF2B5EF4-FFF2-40B4-BE49-F238E27FC236}">
                  <a16:creationId xmlns:a16="http://schemas.microsoft.com/office/drawing/2014/main" id="{1AF8233B-3355-410E-8C8A-E09229184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>
              <a:extLst>
                <a:ext uri="{FF2B5EF4-FFF2-40B4-BE49-F238E27FC236}">
                  <a16:creationId xmlns:a16="http://schemas.microsoft.com/office/drawing/2014/main" id="{02854882-CFC9-4A44-A7A3-25030012D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>
              <a:extLst>
                <a:ext uri="{FF2B5EF4-FFF2-40B4-BE49-F238E27FC236}">
                  <a16:creationId xmlns:a16="http://schemas.microsoft.com/office/drawing/2014/main" id="{CB21A0F6-F978-4365-B7B1-AC4D0FEAA1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>
              <a:extLst>
                <a:ext uri="{FF2B5EF4-FFF2-40B4-BE49-F238E27FC236}">
                  <a16:creationId xmlns:a16="http://schemas.microsoft.com/office/drawing/2014/main" id="{ACA09E5C-B3F8-4D08-BDD7-CC8E4F1E7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>
              <a:extLst>
                <a:ext uri="{FF2B5EF4-FFF2-40B4-BE49-F238E27FC236}">
                  <a16:creationId xmlns:a16="http://schemas.microsoft.com/office/drawing/2014/main" id="{533F1EE0-8D2E-4E68-AD31-A0F84C8172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>
              <a:extLst>
                <a:ext uri="{FF2B5EF4-FFF2-40B4-BE49-F238E27FC236}">
                  <a16:creationId xmlns:a16="http://schemas.microsoft.com/office/drawing/2014/main" id="{136638E2-E427-49DE-AB2D-BB20F2484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>
              <a:extLst>
                <a:ext uri="{FF2B5EF4-FFF2-40B4-BE49-F238E27FC236}">
                  <a16:creationId xmlns:a16="http://schemas.microsoft.com/office/drawing/2014/main" id="{61D40652-D059-4DD1-92F3-B708737D0B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>
              <a:extLst>
                <a:ext uri="{FF2B5EF4-FFF2-40B4-BE49-F238E27FC236}">
                  <a16:creationId xmlns:a16="http://schemas.microsoft.com/office/drawing/2014/main" id="{EC7C53A7-2E01-44FC-A886-854FC4B3B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>
              <a:extLst>
                <a:ext uri="{FF2B5EF4-FFF2-40B4-BE49-F238E27FC236}">
                  <a16:creationId xmlns:a16="http://schemas.microsoft.com/office/drawing/2014/main" id="{8F3D084F-FDB7-4382-813B-26387CDFC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0" name="Group 95">
            <a:extLst>
              <a:ext uri="{FF2B5EF4-FFF2-40B4-BE49-F238E27FC236}">
                <a16:creationId xmlns:a16="http://schemas.microsoft.com/office/drawing/2014/main" id="{BB8A2183-F453-4E6E-8464-C94E2F181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6E504F6A-B5C8-4DB4-BA83-126416023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Isosceles Triangle 22">
              <a:extLst>
                <a:ext uri="{FF2B5EF4-FFF2-40B4-BE49-F238E27FC236}">
                  <a16:creationId xmlns:a16="http://schemas.microsoft.com/office/drawing/2014/main" id="{841DC036-42A4-4EAB-9ECA-996AA2EB4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5460329B-A06A-42FA-AB18-AC67479C7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>
            <a:normAutofit/>
          </a:bodyPr>
          <a:lstStyle/>
          <a:p>
            <a:r>
              <a:rPr lang="en-US" i="1" err="1">
                <a:ea typeface="+mj-lt"/>
                <a:cs typeface="+mj-lt"/>
              </a:rPr>
              <a:t>Izglasovani</a:t>
            </a:r>
            <a:r>
              <a:rPr lang="en-US" i="1">
                <a:ea typeface="+mj-lt"/>
                <a:cs typeface="+mj-lt"/>
              </a:rPr>
              <a:t> </a:t>
            </a:r>
            <a:r>
              <a:rPr lang="en-US" i="1" err="1">
                <a:ea typeface="+mj-lt"/>
                <a:cs typeface="+mj-lt"/>
              </a:rPr>
              <a:t>projekti</a:t>
            </a:r>
            <a:endParaRPr lang="en-US" err="1"/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720F6801-553C-1425-4D1C-3B112803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797594"/>
            <a:ext cx="6281873" cy="239336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400" dirty="0">
                <a:ea typeface="+mn-lt"/>
                <a:cs typeface="+mn-lt"/>
              </a:rPr>
              <a:t>Med </a:t>
            </a:r>
            <a:r>
              <a:rPr lang="en-US" sz="1400" dirty="0" err="1">
                <a:ea typeface="+mn-lt"/>
                <a:cs typeface="+mn-lt"/>
              </a:rPr>
              <a:t>izglasovane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projekte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posamezno</a:t>
            </a:r>
            <a:r>
              <a:rPr lang="en-US" sz="1400" dirty="0">
                <a:ea typeface="+mn-lt"/>
                <a:cs typeface="+mn-lt"/>
              </a:rPr>
              <a:t> KS se </a:t>
            </a:r>
            <a:r>
              <a:rPr lang="en-US" sz="1400" dirty="0" err="1">
                <a:ea typeface="+mn-lt"/>
                <a:cs typeface="+mn-lt"/>
              </a:rPr>
              <a:t>bodo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umestili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projekti</a:t>
            </a:r>
            <a:r>
              <a:rPr lang="en-US" sz="1400" dirty="0">
                <a:ea typeface="+mn-lt"/>
                <a:cs typeface="+mn-lt"/>
              </a:rPr>
              <a:t> po </a:t>
            </a:r>
            <a:r>
              <a:rPr lang="en-US" sz="1400" dirty="0" err="1">
                <a:ea typeface="+mn-lt"/>
                <a:cs typeface="+mn-lt"/>
              </a:rPr>
              <a:t>vrsti</a:t>
            </a:r>
            <a:r>
              <a:rPr lang="en-US" sz="1400" dirty="0">
                <a:ea typeface="+mn-lt"/>
                <a:cs typeface="+mn-lt"/>
              </a:rPr>
              <a:t> glede </a:t>
            </a:r>
            <a:r>
              <a:rPr lang="en-US" sz="1400" dirty="0" err="1">
                <a:ea typeface="+mn-lt"/>
                <a:cs typeface="+mn-lt"/>
              </a:rPr>
              <a:t>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število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prejetih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glasov</a:t>
            </a:r>
            <a:r>
              <a:rPr lang="en-US" sz="1400" dirty="0">
                <a:ea typeface="+mn-lt"/>
                <a:cs typeface="+mn-lt"/>
              </a:rPr>
              <a:t>, </a:t>
            </a:r>
            <a:r>
              <a:rPr lang="en-US" sz="1400" dirty="0" err="1">
                <a:ea typeface="+mn-lt"/>
                <a:cs typeface="+mn-lt"/>
              </a:rPr>
              <a:t>dokler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skupna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vrednost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projektov</a:t>
            </a:r>
            <a:r>
              <a:rPr lang="en-US" sz="1400" dirty="0">
                <a:ea typeface="+mn-lt"/>
                <a:cs typeface="+mn-lt"/>
              </a:rPr>
              <a:t> ne </a:t>
            </a:r>
            <a:r>
              <a:rPr lang="en-US" sz="1400" dirty="0" err="1">
                <a:ea typeface="+mn-lt"/>
                <a:cs typeface="+mn-lt"/>
              </a:rPr>
              <a:t>preseže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predvidenega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zneska</a:t>
            </a:r>
            <a:r>
              <a:rPr lang="en-US" sz="1400" dirty="0">
                <a:ea typeface="+mn-lt"/>
                <a:cs typeface="+mn-lt"/>
              </a:rPr>
              <a:t> za </a:t>
            </a:r>
            <a:r>
              <a:rPr lang="en-US" sz="1400" dirty="0" err="1">
                <a:ea typeface="+mn-lt"/>
                <a:cs typeface="+mn-lt"/>
              </a:rPr>
              <a:t>posamezno</a:t>
            </a:r>
            <a:r>
              <a:rPr lang="en-US" sz="1400" dirty="0">
                <a:ea typeface="+mn-lt"/>
                <a:cs typeface="+mn-lt"/>
              </a:rPr>
              <a:t> KS. </a:t>
            </a:r>
            <a:r>
              <a:rPr lang="en-US" sz="1400" dirty="0" err="1">
                <a:ea typeface="+mn-lt"/>
                <a:cs typeface="+mn-lt"/>
              </a:rPr>
              <a:t>Če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zadnji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izbrani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finančni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okvir</a:t>
            </a:r>
            <a:r>
              <a:rPr lang="en-US" sz="1400" dirty="0">
                <a:ea typeface="+mn-lt"/>
                <a:cs typeface="+mn-lt"/>
              </a:rPr>
              <a:t>, se </a:t>
            </a:r>
            <a:r>
              <a:rPr lang="en-US" sz="1400" dirty="0" err="1">
                <a:ea typeface="+mn-lt"/>
                <a:cs typeface="+mn-lt"/>
              </a:rPr>
              <a:t>preskoči</a:t>
            </a:r>
            <a:r>
              <a:rPr lang="en-US" sz="1400" dirty="0">
                <a:ea typeface="+mn-lt"/>
                <a:cs typeface="+mn-lt"/>
              </a:rPr>
              <a:t> in se </a:t>
            </a:r>
            <a:r>
              <a:rPr lang="en-US" sz="1400" dirty="0" err="1">
                <a:ea typeface="+mn-lt"/>
                <a:cs typeface="+mn-lt"/>
              </a:rPr>
              <a:t>vključi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naslednji</a:t>
            </a:r>
            <a:r>
              <a:rPr lang="en-US" sz="1400" dirty="0">
                <a:ea typeface="+mn-lt"/>
                <a:cs typeface="+mn-lt"/>
              </a:rPr>
              <a:t> po </a:t>
            </a:r>
            <a:r>
              <a:rPr lang="en-US" sz="1400" dirty="0" err="1">
                <a:ea typeface="+mn-lt"/>
                <a:cs typeface="+mn-lt"/>
              </a:rPr>
              <a:t>številu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glasov</a:t>
            </a:r>
            <a:r>
              <a:rPr lang="en-US" sz="1400" dirty="0">
                <a:ea typeface="+mn-lt"/>
                <a:cs typeface="+mn-lt"/>
              </a:rPr>
              <a:t>, ki </a:t>
            </a:r>
            <a:r>
              <a:rPr lang="en-US" sz="1400" dirty="0" err="1">
                <a:ea typeface="+mn-lt"/>
                <a:cs typeface="+mn-lt"/>
              </a:rPr>
              <a:t>še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ustreza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finančnemu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okviru</a:t>
            </a:r>
            <a:r>
              <a:rPr lang="en-US" sz="1400" dirty="0">
                <a:ea typeface="+mn-lt"/>
                <a:cs typeface="+mn-lt"/>
              </a:rPr>
              <a:t>. </a:t>
            </a:r>
            <a:endParaRPr lang="en-US" sz="1400">
              <a:ea typeface="+mn-lt"/>
              <a:cs typeface="+mn-lt"/>
            </a:endParaRPr>
          </a:p>
          <a:p>
            <a:pPr>
              <a:lnSpc>
                <a:spcPct val="110000"/>
              </a:lnSpc>
            </a:pPr>
            <a:r>
              <a:rPr lang="en-US" sz="1400" dirty="0">
                <a:ea typeface="+mn-lt"/>
                <a:cs typeface="+mn-lt"/>
              </a:rPr>
              <a:t>V </a:t>
            </a:r>
            <a:r>
              <a:rPr lang="en-US" sz="1400" dirty="0" err="1">
                <a:ea typeface="+mn-lt"/>
                <a:cs typeface="+mn-lt"/>
              </a:rPr>
              <a:t>kolikor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posamezni</a:t>
            </a:r>
            <a:r>
              <a:rPr lang="en-US" sz="1400" dirty="0">
                <a:ea typeface="+mn-lt"/>
                <a:cs typeface="+mn-lt"/>
              </a:rPr>
              <a:t> KS </a:t>
            </a:r>
            <a:r>
              <a:rPr lang="en-US" sz="1400" dirty="0" err="1">
                <a:ea typeface="+mn-lt"/>
                <a:cs typeface="+mn-lt"/>
              </a:rPr>
              <a:t>vrednost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izglasovanih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projektov</a:t>
            </a:r>
            <a:r>
              <a:rPr lang="en-US" sz="1400" dirty="0">
                <a:ea typeface="+mn-lt"/>
                <a:cs typeface="+mn-lt"/>
              </a:rPr>
              <a:t> ne </a:t>
            </a:r>
            <a:r>
              <a:rPr lang="en-US" sz="1400" dirty="0" err="1">
                <a:ea typeface="+mn-lt"/>
                <a:cs typeface="+mn-lt"/>
              </a:rPr>
              <a:t>doseže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predvidene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vrednosti</a:t>
            </a:r>
            <a:r>
              <a:rPr lang="en-US" sz="1400" dirty="0">
                <a:ea typeface="+mn-lt"/>
                <a:cs typeface="+mn-lt"/>
              </a:rPr>
              <a:t> za to KS, se </a:t>
            </a:r>
            <a:r>
              <a:rPr lang="en-US" sz="1400" dirty="0" err="1">
                <a:ea typeface="+mn-lt"/>
                <a:cs typeface="+mn-lt"/>
              </a:rPr>
              <a:t>preostala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sredstva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prenesejo</a:t>
            </a:r>
            <a:r>
              <a:rPr lang="en-US" sz="1400" dirty="0">
                <a:ea typeface="+mn-lt"/>
                <a:cs typeface="+mn-lt"/>
              </a:rPr>
              <a:t> in </a:t>
            </a:r>
            <a:r>
              <a:rPr lang="en-US" sz="1400" dirty="0" err="1">
                <a:ea typeface="+mn-lt"/>
                <a:cs typeface="+mn-lt"/>
              </a:rPr>
              <a:t>dodajo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naslednji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cikel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izvajanja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participativnega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proračuna</a:t>
            </a:r>
            <a:r>
              <a:rPr lang="en-US" sz="1400" dirty="0">
                <a:ea typeface="+mn-lt"/>
                <a:cs typeface="+mn-lt"/>
              </a:rPr>
              <a:t> v </a:t>
            </a:r>
            <a:r>
              <a:rPr lang="en-US" sz="1400" dirty="0" err="1">
                <a:ea typeface="+mn-lt"/>
                <a:cs typeface="+mn-lt"/>
              </a:rPr>
              <a:t>letu</a:t>
            </a:r>
            <a:r>
              <a:rPr lang="en-US" sz="1400" dirty="0">
                <a:ea typeface="+mn-lt"/>
                <a:cs typeface="+mn-lt"/>
              </a:rPr>
              <a:t> 2023 za KS, </a:t>
            </a:r>
            <a:r>
              <a:rPr lang="en-US" sz="1400" dirty="0" err="1">
                <a:ea typeface="+mn-lt"/>
                <a:cs typeface="+mn-lt"/>
              </a:rPr>
              <a:t>kjer</a:t>
            </a:r>
            <a:r>
              <a:rPr lang="en-US" sz="1400" dirty="0">
                <a:ea typeface="+mn-lt"/>
                <a:cs typeface="+mn-lt"/>
              </a:rPr>
              <a:t> so </a:t>
            </a:r>
            <a:r>
              <a:rPr lang="en-US" sz="1400" dirty="0" err="1">
                <a:ea typeface="+mn-lt"/>
                <a:cs typeface="+mn-lt"/>
              </a:rPr>
              <a:t>sredstva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ostala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neporabljena</a:t>
            </a:r>
            <a:r>
              <a:rPr lang="en-US" sz="1400" dirty="0">
                <a:ea typeface="+mn-lt"/>
                <a:cs typeface="+mn-lt"/>
              </a:rPr>
              <a:t>.   </a:t>
            </a:r>
            <a:endParaRPr lang="en-US" sz="1400"/>
          </a:p>
        </p:txBody>
      </p:sp>
      <p:sp>
        <p:nvSpPr>
          <p:cNvPr id="72" name="Rectangle 100">
            <a:extLst>
              <a:ext uri="{FF2B5EF4-FFF2-40B4-BE49-F238E27FC236}">
                <a16:creationId xmlns:a16="http://schemas.microsoft.com/office/drawing/2014/main" id="{F555C88A-BC04-4A54-A56D-A033666FC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265" y="3672400"/>
            <a:ext cx="6269015" cy="238407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516AA54F-4518-C3A9-DF17-76428E43A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822" y="3981745"/>
            <a:ext cx="2049342" cy="2043018"/>
          </a:xfrm>
          <a:prstGeom prst="rect">
            <a:avLst/>
          </a:prstGeom>
          <a:ln w="9525">
            <a:noFill/>
          </a:ln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4CD2CA70-BD96-4071-A19F-1BB84113D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9665" y="3667038"/>
            <a:ext cx="4014835" cy="305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318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7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59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928" y="1124998"/>
            <a:ext cx="3456122" cy="4589717"/>
          </a:xfrm>
        </p:spPr>
        <p:txBody>
          <a:bodyPr>
            <a:normAutofit/>
          </a:bodyPr>
          <a:lstStyle/>
          <a:p>
            <a:pPr algn="l"/>
            <a:r>
              <a:rPr lang="sl-SI" sz="4800" i="1" dirty="0">
                <a:ea typeface="+mj-lt"/>
                <a:cs typeface="+mj-lt"/>
              </a:rPr>
              <a:t>Hvala za vašo poroznost! </a:t>
            </a:r>
            <a:br>
              <a:rPr lang="sl-SI" sz="4800" i="1" dirty="0">
                <a:ea typeface="+mj-lt"/>
                <a:cs typeface="+mj-lt"/>
              </a:rPr>
            </a:br>
            <a:br>
              <a:rPr lang="sl-SI" sz="4800" i="1" dirty="0">
                <a:ea typeface="+mj-lt"/>
                <a:cs typeface="+mj-lt"/>
              </a:rPr>
            </a:br>
            <a:r>
              <a:rPr lang="sl-SI" sz="4800" i="1" dirty="0">
                <a:ea typeface="+mj-lt"/>
                <a:cs typeface="+mj-lt"/>
              </a:rPr>
              <a:t>Q&amp;A</a:t>
            </a:r>
            <a:endParaRPr lang="en-US" sz="4800" i="1" dirty="0" err="1">
              <a:ea typeface="+mj-lt"/>
              <a:cs typeface="+mj-lt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C4288EBD-E773-4B7A-AFCD-3A75683E5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438" y="-1279550"/>
            <a:ext cx="12226847" cy="8135059"/>
          </a:xfrm>
          <a:prstGeom prst="rect">
            <a:avLst/>
          </a:prstGeom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id="{12F4F67F-A8E2-4D4C-A332-4E936A3DA9F0}"/>
              </a:ext>
            </a:extLst>
          </p:cNvPr>
          <p:cNvSpPr/>
          <p:nvPr/>
        </p:nvSpPr>
        <p:spPr>
          <a:xfrm>
            <a:off x="1957431" y="2480773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Hvala za vašo pozornost! </a:t>
            </a: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Q&amp;A</a:t>
            </a:r>
            <a:endParaRPr lang="sl-SI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684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8CAE4AE-A9DF-45AF-9A9C-1712BC634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C272060-BC98-4C91-A58F-4DFEC566C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8BA2DCB9-0DC0-4109-B2A2-56896E35E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64A33555-1142-4AD7-8084-1A99422A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6E4081-1A88-453E-8CCF-B97B0CE20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5B7E0935-6EE8-4C61-AED5-09B9A2A99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EB962BD6-C878-48FF-A75E-DCC7BDA3C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CABF3786-BDE1-4FE5-9967-F6B6131A2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4969707A-C75E-4F7F-A5C2-2991C6547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0E293989-8389-48CD-85D3-CAEFD5E96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8DCF1E8B-9247-45E2-8641-90DA9F7D5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48DF418F-91AD-4E55-AF3B-F28FF459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EDBF35BD-D1DA-49B1-AE30-289189DAC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69198BEC-A3B6-4562-AB0F-3E7760026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9AB30D45-77AB-4323-83A2-1A637D07D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D1AD137E-7B63-434C-9D0D-5A64BB496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8B32BE2D-36DC-4BD0-952E-8FE32A70D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930295E0-AD01-4DB0-9829-AD91BED60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29807E74-6BFD-4EA7-B3F3-92C0728A7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C9EDBF49-4B87-4B6F-BEE6-DDC4A63CE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7738C468-1405-4ED9-8392-F93FA995E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F16402CF-F511-450A-8584-8C8A5B7E9D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85E5B49A-CFC2-4019-9BA6-528095F78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686" y="795527"/>
            <a:ext cx="4123738" cy="1433323"/>
          </a:xfrm>
        </p:spPr>
        <p:txBody>
          <a:bodyPr>
            <a:normAutofit/>
          </a:bodyPr>
          <a:lstStyle/>
          <a:p>
            <a:pPr algn="l"/>
            <a:r>
              <a:rPr lang="en-US" sz="3200" b="1" i="1" dirty="0">
                <a:solidFill>
                  <a:schemeClr val="tx2"/>
                </a:solidFill>
                <a:ea typeface="+mj-lt"/>
                <a:cs typeface="+mj-lt"/>
              </a:rPr>
              <a:t>80.000 EUR</a:t>
            </a:r>
            <a:endParaRPr lang="en-US">
              <a:solidFill>
                <a:schemeClr val="tx2"/>
              </a:solidFill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972DE0D-2E53-4159-ABD3-C60152426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720" y="795527"/>
            <a:ext cx="5970638" cy="5248847"/>
          </a:xfrm>
          <a:prstGeom prst="rect">
            <a:avLst/>
          </a:prstGeom>
          <a:solidFill>
            <a:schemeClr val="bg1"/>
          </a:solidFill>
          <a:ln w="19050">
            <a:solidFill>
              <a:srgbClr val="FAEB2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CCA15105-D6A9-C366-E11F-BDFE01AE4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688" y="960214"/>
            <a:ext cx="4934701" cy="4919472"/>
          </a:xfrm>
          <a:prstGeom prst="rect">
            <a:avLst/>
          </a:prstGeom>
          <a:ln w="12700">
            <a:noFill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F6801-553C-1425-4D1C-3B112803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3817" y="2338388"/>
            <a:ext cx="4099607" cy="3678237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ea typeface="+mn-lt"/>
                <a:cs typeface="+mn-lt"/>
              </a:rPr>
              <a:t>Projekt </a:t>
            </a:r>
            <a:r>
              <a:rPr lang="en-US" sz="1600" dirty="0" err="1">
                <a:ea typeface="+mn-lt"/>
                <a:cs typeface="+mn-lt"/>
              </a:rPr>
              <a:t>bo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izveden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na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območju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celotne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občine</a:t>
            </a:r>
            <a:r>
              <a:rPr lang="en-US" sz="1600" dirty="0">
                <a:ea typeface="+mn-lt"/>
                <a:cs typeface="+mn-lt"/>
              </a:rPr>
              <a:t>, a po </a:t>
            </a:r>
            <a:r>
              <a:rPr lang="en-US" sz="1600" dirty="0" err="1">
                <a:ea typeface="+mn-lt"/>
                <a:cs typeface="+mn-lt"/>
              </a:rPr>
              <a:t>posameznih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območjih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krajevnih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skupnosti</a:t>
            </a:r>
            <a:r>
              <a:rPr lang="en-US" sz="1600" dirty="0">
                <a:ea typeface="+mn-lt"/>
                <a:cs typeface="+mn-lt"/>
              </a:rPr>
              <a:t>. </a:t>
            </a:r>
            <a:r>
              <a:rPr lang="en-US" sz="1600" dirty="0" err="1">
                <a:ea typeface="+mn-lt"/>
                <a:cs typeface="+mn-lt"/>
              </a:rPr>
              <a:t>Razdelitev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sredstev</a:t>
            </a:r>
            <a:r>
              <a:rPr lang="en-US" sz="1600" dirty="0">
                <a:ea typeface="+mn-lt"/>
                <a:cs typeface="+mn-lt"/>
              </a:rPr>
              <a:t> glede </a:t>
            </a:r>
            <a:r>
              <a:rPr lang="en-US" sz="1600" dirty="0" err="1">
                <a:ea typeface="+mn-lt"/>
                <a:cs typeface="+mn-lt"/>
              </a:rPr>
              <a:t>na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število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prebivalcev</a:t>
            </a:r>
            <a:r>
              <a:rPr lang="en-US" sz="1600" dirty="0">
                <a:ea typeface="+mn-lt"/>
                <a:cs typeface="+mn-lt"/>
              </a:rPr>
              <a:t> po KS:</a:t>
            </a:r>
            <a:endParaRPr lang="en-US" sz="1600" dirty="0"/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ea typeface="+mn-lt"/>
              <a:cs typeface="+mn-lt"/>
            </a:endParaRPr>
          </a:p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600" dirty="0">
                <a:ea typeface="+mn-lt"/>
                <a:cs typeface="+mn-lt"/>
              </a:rPr>
              <a:t>8.000 EUR – KS </a:t>
            </a:r>
            <a:r>
              <a:rPr lang="en-US" sz="1600" dirty="0" err="1">
                <a:ea typeface="+mn-lt"/>
                <a:cs typeface="+mn-lt"/>
              </a:rPr>
              <a:t>Blagovica</a:t>
            </a:r>
            <a:endParaRPr lang="en-US" sz="1600" dirty="0">
              <a:ea typeface="+mn-lt"/>
              <a:cs typeface="+mn-lt"/>
            </a:endParaRPr>
          </a:p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600" dirty="0"/>
              <a:t>1.000 EUR – KS </a:t>
            </a:r>
            <a:r>
              <a:rPr lang="en-US" sz="1600" dirty="0" err="1"/>
              <a:t>Češnjice</a:t>
            </a:r>
            <a:endParaRPr lang="en-US" sz="1600"/>
          </a:p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600" dirty="0"/>
              <a:t>11.000 EUR – KS </a:t>
            </a:r>
            <a:r>
              <a:rPr lang="en-US" sz="1600" dirty="0" err="1"/>
              <a:t>Krašnja</a:t>
            </a:r>
            <a:endParaRPr lang="en-US" sz="1600"/>
          </a:p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600" dirty="0"/>
              <a:t>22.000 EUR – KS </a:t>
            </a:r>
            <a:r>
              <a:rPr lang="en-US" sz="1600" dirty="0" err="1"/>
              <a:t>Lukovica</a:t>
            </a:r>
            <a:endParaRPr lang="en-US" sz="1600"/>
          </a:p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600" dirty="0"/>
              <a:t>18.000 EUR – KS </a:t>
            </a:r>
            <a:r>
              <a:rPr lang="en-US" sz="1600" dirty="0" err="1"/>
              <a:t>Prevoje</a:t>
            </a:r>
            <a:endParaRPr lang="en-US" sz="1600"/>
          </a:p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600" dirty="0"/>
              <a:t>8.000 EUR – KS </a:t>
            </a:r>
            <a:r>
              <a:rPr lang="en-US" sz="1600" dirty="0" err="1"/>
              <a:t>Rafolče</a:t>
            </a:r>
            <a:endParaRPr lang="en-US" sz="1600" dirty="0"/>
          </a:p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600" dirty="0">
                <a:ea typeface="+mn-lt"/>
                <a:cs typeface="+mn-lt"/>
              </a:rPr>
              <a:t>8.000 EUR – KS </a:t>
            </a:r>
            <a:r>
              <a:rPr lang="en-US" sz="1600" dirty="0" err="1">
                <a:ea typeface="+mn-lt"/>
                <a:cs typeface="+mn-lt"/>
              </a:rPr>
              <a:t>Trojane</a:t>
            </a:r>
            <a:endParaRPr lang="en-US" sz="1600" dirty="0">
              <a:ea typeface="+mn-lt"/>
              <a:cs typeface="+mn-lt"/>
            </a:endParaRPr>
          </a:p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600" dirty="0">
                <a:ea typeface="+mn-lt"/>
                <a:cs typeface="+mn-lt"/>
              </a:rPr>
              <a:t>4.000 EUR – KS </a:t>
            </a:r>
            <a:r>
              <a:rPr lang="en-US" sz="1600" dirty="0" err="1">
                <a:ea typeface="+mn-lt"/>
                <a:cs typeface="+mn-lt"/>
              </a:rPr>
              <a:t>Zlato</a:t>
            </a:r>
            <a:r>
              <a:rPr lang="en-US" sz="1600" dirty="0">
                <a:ea typeface="+mn-lt"/>
                <a:cs typeface="+mn-lt"/>
              </a:rPr>
              <a:t> Polje</a:t>
            </a:r>
          </a:p>
        </p:txBody>
      </p:sp>
    </p:spTree>
    <p:extLst>
      <p:ext uri="{BB962C8B-B14F-4D97-AF65-F5344CB8AC3E}">
        <p14:creationId xmlns:p14="http://schemas.microsoft.com/office/powerpoint/2010/main" val="1788392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9A517D76-CE12-47A5-BD95-9A8F05070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42" name="Freeform 5">
              <a:extLst>
                <a:ext uri="{FF2B5EF4-FFF2-40B4-BE49-F238E27FC236}">
                  <a16:creationId xmlns:a16="http://schemas.microsoft.com/office/drawing/2014/main" id="{A2F2F994-D93C-4552-B9AD-DA9E8C94BF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6">
              <a:extLst>
                <a:ext uri="{FF2B5EF4-FFF2-40B4-BE49-F238E27FC236}">
                  <a16:creationId xmlns:a16="http://schemas.microsoft.com/office/drawing/2014/main" id="{502B8064-B713-4DB8-AC36-3E576B348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id="{1D700A84-AE55-4EDE-A656-62806F504E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E04FC3D0-B839-4900-B5C8-86C794457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9">
              <a:extLst>
                <a:ext uri="{FF2B5EF4-FFF2-40B4-BE49-F238E27FC236}">
                  <a16:creationId xmlns:a16="http://schemas.microsoft.com/office/drawing/2014/main" id="{731A8D63-72B9-496F-BB43-DDD90FC7E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0">
              <a:extLst>
                <a:ext uri="{FF2B5EF4-FFF2-40B4-BE49-F238E27FC236}">
                  <a16:creationId xmlns:a16="http://schemas.microsoft.com/office/drawing/2014/main" id="{5B167ED7-B36F-4DDE-B273-7A309BD0F7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1">
              <a:extLst>
                <a:ext uri="{FF2B5EF4-FFF2-40B4-BE49-F238E27FC236}">
                  <a16:creationId xmlns:a16="http://schemas.microsoft.com/office/drawing/2014/main" id="{1178D32B-E32A-4691-84EB-5FE693D3B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2">
              <a:extLst>
                <a:ext uri="{FF2B5EF4-FFF2-40B4-BE49-F238E27FC236}">
                  <a16:creationId xmlns:a16="http://schemas.microsoft.com/office/drawing/2014/main" id="{AB800FF0-63F8-4B30-96F4-E9601D026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3">
              <a:extLst>
                <a:ext uri="{FF2B5EF4-FFF2-40B4-BE49-F238E27FC236}">
                  <a16:creationId xmlns:a16="http://schemas.microsoft.com/office/drawing/2014/main" id="{A4616F81-02F6-4A18-949C-FB6CBA200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4">
              <a:extLst>
                <a:ext uri="{FF2B5EF4-FFF2-40B4-BE49-F238E27FC236}">
                  <a16:creationId xmlns:a16="http://schemas.microsoft.com/office/drawing/2014/main" id="{D31D2123-B363-42F3-8A04-43048C7BA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5">
              <a:extLst>
                <a:ext uri="{FF2B5EF4-FFF2-40B4-BE49-F238E27FC236}">
                  <a16:creationId xmlns:a16="http://schemas.microsoft.com/office/drawing/2014/main" id="{C60973D3-0B9D-465C-8FD3-266BBA49E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6">
              <a:extLst>
                <a:ext uri="{FF2B5EF4-FFF2-40B4-BE49-F238E27FC236}">
                  <a16:creationId xmlns:a16="http://schemas.microsoft.com/office/drawing/2014/main" id="{C6655AC3-A1D6-4A0B-861F-F94CB5F0D1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7">
              <a:extLst>
                <a:ext uri="{FF2B5EF4-FFF2-40B4-BE49-F238E27FC236}">
                  <a16:creationId xmlns:a16="http://schemas.microsoft.com/office/drawing/2014/main" id="{E8850C4A-AFA5-499E-8E1C-176A59C88B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8">
              <a:extLst>
                <a:ext uri="{FF2B5EF4-FFF2-40B4-BE49-F238E27FC236}">
                  <a16:creationId xmlns:a16="http://schemas.microsoft.com/office/drawing/2014/main" id="{8C06F8D4-97B5-4836-AD19-2151421B03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9">
              <a:extLst>
                <a:ext uri="{FF2B5EF4-FFF2-40B4-BE49-F238E27FC236}">
                  <a16:creationId xmlns:a16="http://schemas.microsoft.com/office/drawing/2014/main" id="{89A2942D-1C1B-4AFF-9818-DA7B73EA48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0">
              <a:extLst>
                <a:ext uri="{FF2B5EF4-FFF2-40B4-BE49-F238E27FC236}">
                  <a16:creationId xmlns:a16="http://schemas.microsoft.com/office/drawing/2014/main" id="{2B61C5D3-5852-403F-B4BA-A64B933120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1">
              <a:extLst>
                <a:ext uri="{FF2B5EF4-FFF2-40B4-BE49-F238E27FC236}">
                  <a16:creationId xmlns:a16="http://schemas.microsoft.com/office/drawing/2014/main" id="{EF62A1A7-26C1-4804-93CB-A07F356CA3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2">
              <a:extLst>
                <a:ext uri="{FF2B5EF4-FFF2-40B4-BE49-F238E27FC236}">
                  <a16:creationId xmlns:a16="http://schemas.microsoft.com/office/drawing/2014/main" id="{490A1082-3E3A-4C61-9613-910BB024AD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3">
              <a:extLst>
                <a:ext uri="{FF2B5EF4-FFF2-40B4-BE49-F238E27FC236}">
                  <a16:creationId xmlns:a16="http://schemas.microsoft.com/office/drawing/2014/main" id="{5F452D69-A1DB-4A06-B933-896AED861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45D6626-A6F2-4475-922C-BE42D3365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ECFEB13-5D98-43DB-8DFF-78327AE13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29DA4AFD-8D10-4660-A842-40F4D1434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2DBAFF0-48F5-43BB-87C6-CE56A16B63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970A98CA-71CF-41CD-937B-850795886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F326EE7-A508-4EF7-AFBF-63D7A596E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0" name="Freeform 5">
              <a:extLst>
                <a:ext uri="{FF2B5EF4-FFF2-40B4-BE49-F238E27FC236}">
                  <a16:creationId xmlns:a16="http://schemas.microsoft.com/office/drawing/2014/main" id="{E5D2B1BD-1F12-4523-A9CC-D3186D542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6">
              <a:extLst>
                <a:ext uri="{FF2B5EF4-FFF2-40B4-BE49-F238E27FC236}">
                  <a16:creationId xmlns:a16="http://schemas.microsoft.com/office/drawing/2014/main" id="{741741D2-ED67-4813-83F3-5EB418BB6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7">
              <a:extLst>
                <a:ext uri="{FF2B5EF4-FFF2-40B4-BE49-F238E27FC236}">
                  <a16:creationId xmlns:a16="http://schemas.microsoft.com/office/drawing/2014/main" id="{FF2A87CA-AEEF-44CB-AE35-AA98FE9B44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8">
              <a:extLst>
                <a:ext uri="{FF2B5EF4-FFF2-40B4-BE49-F238E27FC236}">
                  <a16:creationId xmlns:a16="http://schemas.microsoft.com/office/drawing/2014/main" id="{651423C2-A694-4809-8972-E7C432E60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9">
              <a:extLst>
                <a:ext uri="{FF2B5EF4-FFF2-40B4-BE49-F238E27FC236}">
                  <a16:creationId xmlns:a16="http://schemas.microsoft.com/office/drawing/2014/main" id="{B49B31D5-A22A-4C8A-8516-3DEEFAF46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0">
              <a:extLst>
                <a:ext uri="{FF2B5EF4-FFF2-40B4-BE49-F238E27FC236}">
                  <a16:creationId xmlns:a16="http://schemas.microsoft.com/office/drawing/2014/main" id="{177DF76B-4383-4F06-8125-43E9162D2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1">
              <a:extLst>
                <a:ext uri="{FF2B5EF4-FFF2-40B4-BE49-F238E27FC236}">
                  <a16:creationId xmlns:a16="http://schemas.microsoft.com/office/drawing/2014/main" id="{1F488673-3613-4D34-BF97-A4B6ADA63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2">
              <a:extLst>
                <a:ext uri="{FF2B5EF4-FFF2-40B4-BE49-F238E27FC236}">
                  <a16:creationId xmlns:a16="http://schemas.microsoft.com/office/drawing/2014/main" id="{26877494-71D4-4879-8E63-55A8239AB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3">
              <a:extLst>
                <a:ext uri="{FF2B5EF4-FFF2-40B4-BE49-F238E27FC236}">
                  <a16:creationId xmlns:a16="http://schemas.microsoft.com/office/drawing/2014/main" id="{8DC06A40-DE2B-41AF-A528-2E900DD56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4">
              <a:extLst>
                <a:ext uri="{FF2B5EF4-FFF2-40B4-BE49-F238E27FC236}">
                  <a16:creationId xmlns:a16="http://schemas.microsoft.com/office/drawing/2014/main" id="{768B663C-FBC1-4556-9328-EAF4995DC2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5">
              <a:extLst>
                <a:ext uri="{FF2B5EF4-FFF2-40B4-BE49-F238E27FC236}">
                  <a16:creationId xmlns:a16="http://schemas.microsoft.com/office/drawing/2014/main" id="{2BD7EBB2-5F33-4651-9A8D-22BB0EFEC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6">
              <a:extLst>
                <a:ext uri="{FF2B5EF4-FFF2-40B4-BE49-F238E27FC236}">
                  <a16:creationId xmlns:a16="http://schemas.microsoft.com/office/drawing/2014/main" id="{515B1D80-2CCA-480A-9E73-5AE4D385D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7">
              <a:extLst>
                <a:ext uri="{FF2B5EF4-FFF2-40B4-BE49-F238E27FC236}">
                  <a16:creationId xmlns:a16="http://schemas.microsoft.com/office/drawing/2014/main" id="{FDBE8DEF-819D-4AA7-8815-52EB22ACF0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8">
              <a:extLst>
                <a:ext uri="{FF2B5EF4-FFF2-40B4-BE49-F238E27FC236}">
                  <a16:creationId xmlns:a16="http://schemas.microsoft.com/office/drawing/2014/main" id="{AE90681D-42FE-4C0F-80CA-EA05785E0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9">
              <a:extLst>
                <a:ext uri="{FF2B5EF4-FFF2-40B4-BE49-F238E27FC236}">
                  <a16:creationId xmlns:a16="http://schemas.microsoft.com/office/drawing/2014/main" id="{FA86AD07-319B-411F-AC45-AA52F8D3C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20">
              <a:extLst>
                <a:ext uri="{FF2B5EF4-FFF2-40B4-BE49-F238E27FC236}">
                  <a16:creationId xmlns:a16="http://schemas.microsoft.com/office/drawing/2014/main" id="{C859D20C-F34C-48EB-BE36-9CEE77C2C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21">
              <a:extLst>
                <a:ext uri="{FF2B5EF4-FFF2-40B4-BE49-F238E27FC236}">
                  <a16:creationId xmlns:a16="http://schemas.microsoft.com/office/drawing/2014/main" id="{E65C4ECC-A417-4C0C-B0DA-45536454B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22">
              <a:extLst>
                <a:ext uri="{FF2B5EF4-FFF2-40B4-BE49-F238E27FC236}">
                  <a16:creationId xmlns:a16="http://schemas.microsoft.com/office/drawing/2014/main" id="{CC6F4AC2-FAA9-45AD-A4BC-8237BCE702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3">
              <a:extLst>
                <a:ext uri="{FF2B5EF4-FFF2-40B4-BE49-F238E27FC236}">
                  <a16:creationId xmlns:a16="http://schemas.microsoft.com/office/drawing/2014/main" id="{4A9DE6F0-4620-4084-B281-FE044DB2C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57FEE73E-FB69-4E9E-BF08-78CA18862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339" y="0"/>
            <a:ext cx="12191695" cy="41979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5220550A-CE47-0286-5459-17A78450F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204" y="1644931"/>
            <a:ext cx="5973588" cy="1134981"/>
          </a:xfrm>
          <a:prstGeom prst="rect">
            <a:avLst/>
          </a:prstGeom>
          <a:ln w="12700">
            <a:noFill/>
          </a:ln>
        </p:spPr>
      </p:pic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A4AF82F1-34F6-75BF-1FEC-0299ED313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4032" y="-26662"/>
            <a:ext cx="4303017" cy="4289737"/>
          </a:xfrm>
          <a:prstGeom prst="rect">
            <a:avLst/>
          </a:prstGeom>
          <a:ln w="12700">
            <a:noFill/>
          </a:ln>
        </p:spPr>
      </p:pic>
      <p:grpSp>
        <p:nvGrpSpPr>
          <p:cNvPr id="92" name="Group 91">
            <a:extLst>
              <a:ext uri="{FF2B5EF4-FFF2-40B4-BE49-F238E27FC236}">
                <a16:creationId xmlns:a16="http://schemas.microsoft.com/office/drawing/2014/main" id="{9D45FA45-1472-4C71-BA56-6BFB628AD0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4206292"/>
            <a:ext cx="12192755" cy="1771275"/>
            <a:chOff x="1" y="3893141"/>
            <a:chExt cx="12192755" cy="1771275"/>
          </a:xfrm>
        </p:grpSpPr>
        <p:sp>
          <p:nvSpPr>
            <p:cNvPr id="93" name="Isosceles Triangle 39">
              <a:extLst>
                <a:ext uri="{FF2B5EF4-FFF2-40B4-BE49-F238E27FC236}">
                  <a16:creationId xmlns:a16="http://schemas.microsoft.com/office/drawing/2014/main" id="{72B03240-6F06-45A1-9634-C4D45839D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43366D9C-D995-48FE-B2BD-ECE2EE2A4C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3893141"/>
              <a:ext cx="12192755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982" y="4293388"/>
            <a:ext cx="8833655" cy="727748"/>
          </a:xfrm>
        </p:spPr>
        <p:txBody>
          <a:bodyPr vert="horz" lIns="228600" tIns="228600" rIns="228600" bIns="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700"/>
              <a:t>Postopek</a:t>
            </a:r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CFC0DEBC-A1FC-FB4E-79DF-7CABA11CF849}"/>
              </a:ext>
            </a:extLst>
          </p:cNvPr>
          <p:cNvSpPr/>
          <p:nvPr/>
        </p:nvSpPr>
        <p:spPr>
          <a:xfrm>
            <a:off x="1829951" y="2772527"/>
            <a:ext cx="483219" cy="557561"/>
          </a:xfrm>
          <a:prstGeom prst="up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C370AA3D-4050-EDF9-FBCE-67A413831EAF}"/>
              </a:ext>
            </a:extLst>
          </p:cNvPr>
          <p:cNvSpPr/>
          <p:nvPr/>
        </p:nvSpPr>
        <p:spPr>
          <a:xfrm>
            <a:off x="3957975" y="2772527"/>
            <a:ext cx="483219" cy="557561"/>
          </a:xfrm>
          <a:prstGeom prst="up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8BE88A3-E178-AE84-8F5C-AC18AFA6B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9022" y="1212707"/>
            <a:ext cx="4099607" cy="3678237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ea typeface="+mn-lt"/>
                <a:cs typeface="+mn-lt"/>
              </a:rPr>
              <a:t>in/</a:t>
            </a:r>
            <a:r>
              <a:rPr lang="en-US" sz="1200" dirty="0" err="1">
                <a:ea typeface="+mn-lt"/>
                <a:cs typeface="+mn-lt"/>
              </a:rPr>
              <a:t>ali</a:t>
            </a:r>
            <a:endParaRPr lang="en-US" sz="1400" dirty="0" err="1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599F8EF-CD6C-C05F-AB53-E70B20AE93E6}"/>
              </a:ext>
            </a:extLst>
          </p:cNvPr>
          <p:cNvCxnSpPr/>
          <p:nvPr/>
        </p:nvCxnSpPr>
        <p:spPr>
          <a:xfrm flipV="1">
            <a:off x="2045277" y="3274867"/>
            <a:ext cx="2190748" cy="8659"/>
          </a:xfrm>
          <a:prstGeom prst="straightConnector1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208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4" name="Rectangle 106">
            <a:extLst>
              <a:ext uri="{FF2B5EF4-FFF2-40B4-BE49-F238E27FC236}">
                <a16:creationId xmlns:a16="http://schemas.microsoft.com/office/drawing/2014/main" id="{828D1E49-2A21-4A83-A0E0-FB1597B4B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5" name="Group 108">
            <a:extLst>
              <a:ext uri="{FF2B5EF4-FFF2-40B4-BE49-F238E27FC236}">
                <a16:creationId xmlns:a16="http://schemas.microsoft.com/office/drawing/2014/main" id="{088B852E-5494-418B-A833-75CF016A9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0" name="Freeform 5">
              <a:extLst>
                <a:ext uri="{FF2B5EF4-FFF2-40B4-BE49-F238E27FC236}">
                  <a16:creationId xmlns:a16="http://schemas.microsoft.com/office/drawing/2014/main" id="{DF31E3C1-1A46-4329-9F80-B576692FE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6">
              <a:extLst>
                <a:ext uri="{FF2B5EF4-FFF2-40B4-BE49-F238E27FC236}">
                  <a16:creationId xmlns:a16="http://schemas.microsoft.com/office/drawing/2014/main" id="{294B4592-99CA-47B1-816F-CE2D44F65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7">
              <a:extLst>
                <a:ext uri="{FF2B5EF4-FFF2-40B4-BE49-F238E27FC236}">
                  <a16:creationId xmlns:a16="http://schemas.microsoft.com/office/drawing/2014/main" id="{BF690E4C-72F8-4AC5-AF99-562763CC67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8">
              <a:extLst>
                <a:ext uri="{FF2B5EF4-FFF2-40B4-BE49-F238E27FC236}">
                  <a16:creationId xmlns:a16="http://schemas.microsoft.com/office/drawing/2014/main" id="{F834CDD4-CAB8-4ACC-9AAC-5399C743D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9">
              <a:extLst>
                <a:ext uri="{FF2B5EF4-FFF2-40B4-BE49-F238E27FC236}">
                  <a16:creationId xmlns:a16="http://schemas.microsoft.com/office/drawing/2014/main" id="{1AEB045A-6821-475B-A28E-047437ABEF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0">
              <a:extLst>
                <a:ext uri="{FF2B5EF4-FFF2-40B4-BE49-F238E27FC236}">
                  <a16:creationId xmlns:a16="http://schemas.microsoft.com/office/drawing/2014/main" id="{D9B790C0-3D34-4626-BAFB-6EB473F40C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1">
              <a:extLst>
                <a:ext uri="{FF2B5EF4-FFF2-40B4-BE49-F238E27FC236}">
                  <a16:creationId xmlns:a16="http://schemas.microsoft.com/office/drawing/2014/main" id="{EDA4D87F-91A4-4628-9A6E-F01820A7E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2">
              <a:extLst>
                <a:ext uri="{FF2B5EF4-FFF2-40B4-BE49-F238E27FC236}">
                  <a16:creationId xmlns:a16="http://schemas.microsoft.com/office/drawing/2014/main" id="{045DAB88-124C-459C-A889-DAE9C9BE2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3">
              <a:extLst>
                <a:ext uri="{FF2B5EF4-FFF2-40B4-BE49-F238E27FC236}">
                  <a16:creationId xmlns:a16="http://schemas.microsoft.com/office/drawing/2014/main" id="{85D44010-1DAA-4CAC-B83F-7E3E8C455D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4">
              <a:extLst>
                <a:ext uri="{FF2B5EF4-FFF2-40B4-BE49-F238E27FC236}">
                  <a16:creationId xmlns:a16="http://schemas.microsoft.com/office/drawing/2014/main" id="{E8C01D66-5C93-4A2E-AA74-DE97574EA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5">
              <a:extLst>
                <a:ext uri="{FF2B5EF4-FFF2-40B4-BE49-F238E27FC236}">
                  <a16:creationId xmlns:a16="http://schemas.microsoft.com/office/drawing/2014/main" id="{E2E1A6E1-6C4A-47D3-81E2-9F8624F1BB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6">
              <a:extLst>
                <a:ext uri="{FF2B5EF4-FFF2-40B4-BE49-F238E27FC236}">
                  <a16:creationId xmlns:a16="http://schemas.microsoft.com/office/drawing/2014/main" id="{3E849CB5-4526-49DC-B77B-A20FDB7FF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7">
              <a:extLst>
                <a:ext uri="{FF2B5EF4-FFF2-40B4-BE49-F238E27FC236}">
                  <a16:creationId xmlns:a16="http://schemas.microsoft.com/office/drawing/2014/main" id="{5A18C8A4-FB2A-44C1-93D3-26C6DDFE0C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8">
              <a:extLst>
                <a:ext uri="{FF2B5EF4-FFF2-40B4-BE49-F238E27FC236}">
                  <a16:creationId xmlns:a16="http://schemas.microsoft.com/office/drawing/2014/main" id="{85D014FD-8C5A-4071-B19E-4910AAB618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9">
              <a:extLst>
                <a:ext uri="{FF2B5EF4-FFF2-40B4-BE49-F238E27FC236}">
                  <a16:creationId xmlns:a16="http://schemas.microsoft.com/office/drawing/2014/main" id="{A37D7262-3596-4026-9AD4-E94332E52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20">
              <a:extLst>
                <a:ext uri="{FF2B5EF4-FFF2-40B4-BE49-F238E27FC236}">
                  <a16:creationId xmlns:a16="http://schemas.microsoft.com/office/drawing/2014/main" id="{187E37E0-AAC3-4B33-AF36-334ACCBD33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21">
              <a:extLst>
                <a:ext uri="{FF2B5EF4-FFF2-40B4-BE49-F238E27FC236}">
                  <a16:creationId xmlns:a16="http://schemas.microsoft.com/office/drawing/2014/main" id="{409758BB-8A0E-4BEB-BC0C-F410AD98C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22">
              <a:extLst>
                <a:ext uri="{FF2B5EF4-FFF2-40B4-BE49-F238E27FC236}">
                  <a16:creationId xmlns:a16="http://schemas.microsoft.com/office/drawing/2014/main" id="{97C4EFE2-9D25-4978-BD9A-873B492702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23">
              <a:extLst>
                <a:ext uri="{FF2B5EF4-FFF2-40B4-BE49-F238E27FC236}">
                  <a16:creationId xmlns:a16="http://schemas.microsoft.com/office/drawing/2014/main" id="{9CCAF82A-A0E0-4B55-A97B-EFFAE79AF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24">
              <a:extLst>
                <a:ext uri="{FF2B5EF4-FFF2-40B4-BE49-F238E27FC236}">
                  <a16:creationId xmlns:a16="http://schemas.microsoft.com/office/drawing/2014/main" id="{4F800DD8-3954-4F73-8807-16F1CFAC1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25">
              <a:extLst>
                <a:ext uri="{FF2B5EF4-FFF2-40B4-BE49-F238E27FC236}">
                  <a16:creationId xmlns:a16="http://schemas.microsoft.com/office/drawing/2014/main" id="{84E1C91A-4B06-4852-918C-6380FA98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7" y="795527"/>
            <a:ext cx="10488547" cy="1190912"/>
          </a:xfrm>
        </p:spPr>
        <p:txBody>
          <a:bodyPr>
            <a:normAutofit/>
          </a:bodyPr>
          <a:lstStyle/>
          <a:p>
            <a:r>
              <a:rPr lang="en-US" b="1" i="1">
                <a:solidFill>
                  <a:schemeClr val="tx2"/>
                </a:solidFill>
                <a:ea typeface="+mj-lt"/>
                <a:cs typeface="+mj-lt"/>
              </a:rPr>
              <a:t>Zbiranje predlogov</a:t>
            </a:r>
            <a:endParaRPr lang="en-US" b="1">
              <a:solidFill>
                <a:schemeClr val="tx2"/>
              </a:solidFill>
              <a:ea typeface="Calibri Light"/>
              <a:cs typeface="Calibri Light"/>
            </a:endParaRPr>
          </a:p>
        </p:txBody>
      </p:sp>
      <p:sp>
        <p:nvSpPr>
          <p:cNvPr id="136" name="Rectangle 131">
            <a:extLst>
              <a:ext uri="{FF2B5EF4-FFF2-40B4-BE49-F238E27FC236}">
                <a16:creationId xmlns:a16="http://schemas.microsoft.com/office/drawing/2014/main" id="{E972DE0D-2E53-4159-ABD3-C60152426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030" y="2250281"/>
            <a:ext cx="4959318" cy="3678237"/>
          </a:xfrm>
          <a:prstGeom prst="rect">
            <a:avLst/>
          </a:prstGeom>
          <a:solidFill>
            <a:schemeClr val="bg1"/>
          </a:solidFill>
          <a:ln w="19050">
            <a:solidFill>
              <a:srgbClr val="FAEB2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56BAD6AE-02FC-2C40-E9B6-6CFCA2478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157" y="2416047"/>
            <a:ext cx="3357064" cy="3346704"/>
          </a:xfrm>
          <a:prstGeom prst="rect">
            <a:avLst/>
          </a:prstGeom>
          <a:ln w="12700">
            <a:noFill/>
          </a:ln>
        </p:spPr>
      </p:pic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720F6801-553C-1425-4D1C-3B112803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0703" y="2247435"/>
            <a:ext cx="5744463" cy="3681084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200" b="1" dirty="0" err="1">
                <a:ea typeface="+mn-lt"/>
                <a:cs typeface="+mn-lt"/>
              </a:rPr>
              <a:t>K</a:t>
            </a:r>
            <a:r>
              <a:rPr lang="en-US" sz="1400" b="1" dirty="0" err="1">
                <a:ea typeface="+mn-lt"/>
                <a:cs typeface="+mn-lt"/>
              </a:rPr>
              <a:t>daj</a:t>
            </a:r>
            <a:r>
              <a:rPr lang="en-US" sz="1400" b="1" dirty="0">
                <a:ea typeface="+mn-lt"/>
                <a:cs typeface="+mn-lt"/>
              </a:rPr>
              <a:t>?</a:t>
            </a:r>
            <a:r>
              <a:rPr lang="en-US" sz="1400" dirty="0">
                <a:ea typeface="+mn-lt"/>
                <a:cs typeface="+mn-lt"/>
              </a:rPr>
              <a:t> 22.9.2022 - 24.10.2022 do 12.00</a:t>
            </a:r>
            <a:endParaRPr lang="en-US" sz="1400" b="1"/>
          </a:p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400" b="1" dirty="0"/>
              <a:t>Kako? </a:t>
            </a:r>
            <a:r>
              <a:rPr lang="en-US" sz="1400" dirty="0"/>
              <a:t>Na </a:t>
            </a:r>
            <a:r>
              <a:rPr lang="en-US" sz="1400" dirty="0" err="1"/>
              <a:t>predpisanem</a:t>
            </a:r>
            <a:r>
              <a:rPr lang="en-US" sz="1400" dirty="0"/>
              <a:t> </a:t>
            </a:r>
            <a:r>
              <a:rPr lang="en-US" sz="1400" dirty="0" err="1"/>
              <a:t>obrazcu</a:t>
            </a:r>
            <a:endParaRPr lang="en-US" sz="1400" dirty="0"/>
          </a:p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400" b="1" dirty="0"/>
              <a:t>Kam</a:t>
            </a:r>
            <a:r>
              <a:rPr lang="en-US" sz="1400" b="1" dirty="0">
                <a:ea typeface="+mn-lt"/>
                <a:cs typeface="+mn-lt"/>
              </a:rPr>
              <a:t>?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Osebno</a:t>
            </a:r>
            <a:r>
              <a:rPr lang="en-US" sz="1400" dirty="0">
                <a:ea typeface="+mn-lt"/>
                <a:cs typeface="+mn-lt"/>
              </a:rPr>
              <a:t> v </a:t>
            </a:r>
            <a:r>
              <a:rPr lang="en-US" sz="1400" dirty="0" err="1">
                <a:ea typeface="+mn-lt"/>
                <a:cs typeface="+mn-lt"/>
              </a:rPr>
              <a:t>sprejemno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pisarno</a:t>
            </a:r>
            <a:r>
              <a:rPr lang="en-US" sz="1400" dirty="0">
                <a:ea typeface="+mn-lt"/>
                <a:cs typeface="+mn-lt"/>
              </a:rPr>
              <a:t>, po </a:t>
            </a:r>
            <a:r>
              <a:rPr lang="en-US" sz="1400" dirty="0" err="1">
                <a:ea typeface="+mn-lt"/>
                <a:cs typeface="+mn-lt"/>
              </a:rPr>
              <a:t>navadni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dirty="0" err="1">
                <a:ea typeface="+mn-lt"/>
                <a:cs typeface="+mn-lt"/>
              </a:rPr>
              <a:t>pošti</a:t>
            </a:r>
            <a:r>
              <a:rPr lang="en-US" sz="1400" dirty="0">
                <a:ea typeface="+mn-lt"/>
                <a:cs typeface="+mn-lt"/>
              </a:rPr>
              <a:t>, po e-</a:t>
            </a:r>
            <a:r>
              <a:rPr lang="en-US" sz="1400" dirty="0" err="1">
                <a:ea typeface="+mn-lt"/>
                <a:cs typeface="+mn-lt"/>
              </a:rPr>
              <a:t>pošti</a:t>
            </a:r>
            <a:r>
              <a:rPr lang="en-US" sz="1400" dirty="0">
                <a:ea typeface="+mn-lt"/>
                <a:cs typeface="+mn-lt"/>
              </a:rPr>
              <a:t> </a:t>
            </a:r>
            <a:r>
              <a:rPr lang="en-US" sz="1400" i="1" dirty="0">
                <a:ea typeface="+mn-lt"/>
                <a:cs typeface="+mn-lt"/>
                <a:hlinkClick r:id="rId3"/>
              </a:rPr>
              <a:t>info@lukovica.si</a:t>
            </a:r>
            <a:r>
              <a:rPr lang="en-US" sz="1400" dirty="0">
                <a:ea typeface="+mn-lt"/>
                <a:cs typeface="+mn-lt"/>
              </a:rPr>
              <a:t>, </a:t>
            </a:r>
            <a:r>
              <a:rPr lang="en-US" sz="1400" dirty="0" err="1">
                <a:ea typeface="+mn-lt"/>
                <a:cs typeface="+mn-lt"/>
              </a:rPr>
              <a:t>predsedniku</a:t>
            </a:r>
            <a:r>
              <a:rPr lang="en-US" sz="1400" dirty="0">
                <a:ea typeface="+mn-lt"/>
                <a:cs typeface="+mn-lt"/>
              </a:rPr>
              <a:t> KS</a:t>
            </a:r>
          </a:p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400" b="1" dirty="0" err="1"/>
              <a:t>Kdo</a:t>
            </a:r>
            <a:r>
              <a:rPr lang="en-US" sz="1400" b="1" dirty="0"/>
              <a:t>?</a:t>
            </a:r>
            <a:r>
              <a:rPr lang="en-US" sz="1400" dirty="0"/>
              <a:t> </a:t>
            </a:r>
            <a:r>
              <a:rPr lang="en-US" sz="1400" dirty="0" err="1"/>
              <a:t>Vsaj</a:t>
            </a:r>
            <a:r>
              <a:rPr lang="en-US" sz="1400" dirty="0"/>
              <a:t> 3 </a:t>
            </a:r>
            <a:r>
              <a:rPr lang="en-US" sz="1400" dirty="0" err="1"/>
              <a:t>posamezniki</a:t>
            </a:r>
            <a:r>
              <a:rPr lang="en-US" sz="1400" dirty="0"/>
              <a:t> </a:t>
            </a:r>
            <a:r>
              <a:rPr lang="en-US" sz="1400" dirty="0" err="1"/>
              <a:t>nad</a:t>
            </a:r>
            <a:r>
              <a:rPr lang="en-US" sz="1400" dirty="0"/>
              <a:t> 16 let s </a:t>
            </a:r>
            <a:r>
              <a:rPr lang="en-US" sz="1400" dirty="0" err="1"/>
              <a:t>stalnim</a:t>
            </a:r>
            <a:r>
              <a:rPr lang="en-US" sz="1400" dirty="0"/>
              <a:t> </a:t>
            </a:r>
            <a:r>
              <a:rPr lang="en-US" sz="1400" dirty="0" err="1"/>
              <a:t>bivališčem</a:t>
            </a:r>
            <a:r>
              <a:rPr lang="en-US" sz="1400" dirty="0"/>
              <a:t> v </a:t>
            </a:r>
            <a:r>
              <a:rPr lang="en-US" sz="1400" dirty="0" err="1"/>
              <a:t>občini</a:t>
            </a:r>
            <a:r>
              <a:rPr lang="en-US" sz="1400" dirty="0"/>
              <a:t> </a:t>
            </a:r>
            <a:r>
              <a:rPr lang="en-US" sz="1400" dirty="0" err="1"/>
              <a:t>Lukovica</a:t>
            </a:r>
            <a:r>
              <a:rPr lang="en-US" sz="1400" dirty="0"/>
              <a:t>, ki ne </a:t>
            </a:r>
            <a:r>
              <a:rPr lang="en-US" sz="1400" dirty="0" err="1"/>
              <a:t>živijo</a:t>
            </a:r>
            <a:r>
              <a:rPr lang="en-US" sz="1400" dirty="0"/>
              <a:t> v </a:t>
            </a:r>
            <a:r>
              <a:rPr lang="en-US" sz="1400" dirty="0" err="1"/>
              <a:t>istem</a:t>
            </a:r>
            <a:r>
              <a:rPr lang="en-US" sz="1400" dirty="0"/>
              <a:t> </a:t>
            </a:r>
            <a:r>
              <a:rPr lang="en-US" sz="1400" dirty="0" err="1"/>
              <a:t>gospodinjstvu</a:t>
            </a:r>
            <a:endParaRPr lang="en-US" sz="1400" dirty="0"/>
          </a:p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400" b="1" dirty="0"/>
              <a:t>Koliko?</a:t>
            </a:r>
            <a:r>
              <a:rPr lang="en-US" sz="1400" dirty="0"/>
              <a:t> Max 3 </a:t>
            </a:r>
            <a:r>
              <a:rPr lang="en-US" sz="1400" dirty="0" err="1"/>
              <a:t>projekti</a:t>
            </a:r>
            <a:r>
              <a:rPr lang="en-US" sz="1400" dirty="0"/>
              <a:t> za </a:t>
            </a:r>
            <a:r>
              <a:rPr lang="en-US" sz="1400" dirty="0" err="1"/>
              <a:t>izvedbo</a:t>
            </a:r>
            <a:r>
              <a:rPr lang="en-US" sz="1400" dirty="0"/>
              <a:t> v </a:t>
            </a:r>
            <a:r>
              <a:rPr lang="en-US" sz="1400" dirty="0" err="1"/>
              <a:t>katerikoli</a:t>
            </a:r>
            <a:r>
              <a:rPr lang="en-US" sz="1400" dirty="0"/>
              <a:t> KS</a:t>
            </a:r>
          </a:p>
          <a:p>
            <a:pPr>
              <a:lnSpc>
                <a:spcPct val="110000"/>
              </a:lnSpc>
              <a:buClr>
                <a:srgbClr val="FAEB20"/>
              </a:buClr>
            </a:pPr>
            <a:r>
              <a:rPr lang="en-US" sz="1400" b="1" dirty="0"/>
              <a:t>Za </a:t>
            </a:r>
            <a:r>
              <a:rPr lang="en-US" sz="1400" b="1" dirty="0" err="1"/>
              <a:t>koliko</a:t>
            </a:r>
            <a:r>
              <a:rPr lang="en-US" sz="1400" b="1" dirty="0"/>
              <a:t>?</a:t>
            </a:r>
            <a:endParaRPr lang="en-US" sz="1400" b="1" dirty="0">
              <a:ea typeface="+mn-lt"/>
              <a:cs typeface="+mn-lt"/>
            </a:endParaRPr>
          </a:p>
          <a:p>
            <a:pPr lvl="1">
              <a:lnSpc>
                <a:spcPct val="110000"/>
              </a:lnSpc>
              <a:buClr>
                <a:srgbClr val="FAEB20"/>
              </a:buClr>
            </a:pPr>
            <a:r>
              <a:rPr lang="en-US" sz="1200" dirty="0">
                <a:ea typeface="+mn-lt"/>
                <a:cs typeface="+mn-lt"/>
              </a:rPr>
              <a:t>1.000 EUR z </a:t>
            </a:r>
            <a:r>
              <a:rPr lang="en-US" sz="1200" dirty="0" err="1">
                <a:ea typeface="+mn-lt"/>
                <a:cs typeface="+mn-lt"/>
              </a:rPr>
              <a:t>ddv</a:t>
            </a:r>
            <a:r>
              <a:rPr lang="en-US" sz="1200" dirty="0">
                <a:ea typeface="+mn-lt"/>
                <a:cs typeface="+mn-lt"/>
              </a:rPr>
              <a:t> za KS </a:t>
            </a:r>
            <a:r>
              <a:rPr lang="en-US" sz="1200" dirty="0" err="1">
                <a:ea typeface="+mn-lt"/>
                <a:cs typeface="+mn-lt"/>
              </a:rPr>
              <a:t>Češnjice</a:t>
            </a:r>
            <a:endParaRPr lang="en-US" sz="1200" dirty="0"/>
          </a:p>
          <a:p>
            <a:pPr lvl="1">
              <a:lnSpc>
                <a:spcPct val="110000"/>
              </a:lnSpc>
              <a:buClr>
                <a:srgbClr val="FAEB20"/>
              </a:buClr>
            </a:pPr>
            <a:r>
              <a:rPr lang="en-US" sz="1200" dirty="0"/>
              <a:t>2.000 - 4.000 EUR z </a:t>
            </a:r>
            <a:r>
              <a:rPr lang="en-US" sz="1200" dirty="0" err="1"/>
              <a:t>ddv</a:t>
            </a:r>
            <a:r>
              <a:rPr lang="en-US" sz="1200" dirty="0"/>
              <a:t> za KS </a:t>
            </a:r>
            <a:r>
              <a:rPr lang="en-US" sz="1200" dirty="0" err="1"/>
              <a:t>Zlato</a:t>
            </a:r>
            <a:r>
              <a:rPr lang="en-US" sz="1200" dirty="0"/>
              <a:t> Polje</a:t>
            </a:r>
          </a:p>
          <a:p>
            <a:pPr lvl="1">
              <a:lnSpc>
                <a:spcPct val="110000"/>
              </a:lnSpc>
              <a:buClr>
                <a:srgbClr val="FAEB20"/>
              </a:buClr>
            </a:pPr>
            <a:r>
              <a:rPr lang="en-US" sz="1200" dirty="0"/>
              <a:t>3.000 - 5.000 EUR z </a:t>
            </a:r>
            <a:r>
              <a:rPr lang="en-US" sz="1200" dirty="0" err="1"/>
              <a:t>ddv</a:t>
            </a:r>
            <a:r>
              <a:rPr lang="en-US" sz="1200" dirty="0"/>
              <a:t> za KS </a:t>
            </a:r>
            <a:r>
              <a:rPr lang="en-US" sz="1200" dirty="0" err="1"/>
              <a:t>Blagovica</a:t>
            </a:r>
            <a:r>
              <a:rPr lang="en-US" sz="1200" dirty="0"/>
              <a:t>,  </a:t>
            </a:r>
            <a:r>
              <a:rPr lang="en-US" sz="1200" dirty="0" err="1"/>
              <a:t>Krašnja</a:t>
            </a:r>
            <a:r>
              <a:rPr lang="en-US" sz="1200" dirty="0"/>
              <a:t>,  </a:t>
            </a:r>
            <a:r>
              <a:rPr lang="en-US" sz="1200" dirty="0" err="1"/>
              <a:t>Lukovica</a:t>
            </a:r>
            <a:r>
              <a:rPr lang="en-US" sz="1200" dirty="0"/>
              <a:t>, </a:t>
            </a:r>
            <a:r>
              <a:rPr lang="en-US" sz="1200" dirty="0" err="1"/>
              <a:t>Prevoje</a:t>
            </a:r>
            <a:r>
              <a:rPr lang="en-US" sz="1200" dirty="0"/>
              <a:t>, </a:t>
            </a:r>
            <a:r>
              <a:rPr lang="en-US" sz="1200" dirty="0" err="1"/>
              <a:t>Rafolče</a:t>
            </a:r>
            <a:r>
              <a:rPr lang="en-US" sz="1200" dirty="0"/>
              <a:t>, </a:t>
            </a:r>
            <a:r>
              <a:rPr lang="en-US" sz="1200" dirty="0" err="1"/>
              <a:t>Trojane</a:t>
            </a:r>
            <a:endParaRPr lang="en-US" sz="1200" dirty="0"/>
          </a:p>
          <a:p>
            <a:pPr marL="914400" lvl="2" indent="0">
              <a:lnSpc>
                <a:spcPct val="110000"/>
              </a:lnSpc>
              <a:buClr>
                <a:srgbClr val="FAEB20"/>
              </a:buClr>
              <a:buNone/>
            </a:pPr>
            <a:r>
              <a:rPr lang="en-US" dirty="0"/>
              <a:t>      </a:t>
            </a:r>
          </a:p>
        </p:txBody>
      </p:sp>
    </p:spTree>
    <p:extLst>
      <p:ext uri="{BB962C8B-B14F-4D97-AF65-F5344CB8AC3E}">
        <p14:creationId xmlns:p14="http://schemas.microsoft.com/office/powerpoint/2010/main" val="3991560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7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59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928" y="1124998"/>
            <a:ext cx="3456122" cy="4589717"/>
          </a:xfrm>
        </p:spPr>
        <p:txBody>
          <a:bodyPr>
            <a:normAutofit/>
          </a:bodyPr>
          <a:lstStyle/>
          <a:p>
            <a:pPr algn="l"/>
            <a:r>
              <a:rPr lang="en-US" sz="4800" i="1" dirty="0">
                <a:ea typeface="+mj-lt"/>
                <a:cs typeface="+mj-lt"/>
              </a:rPr>
              <a:t>Merila za </a:t>
            </a:r>
            <a:r>
              <a:rPr lang="en-US" sz="4800" i="1" dirty="0" err="1">
                <a:ea typeface="+mj-lt"/>
                <a:cs typeface="+mj-lt"/>
              </a:rPr>
              <a:t>upravičenost</a:t>
            </a:r>
            <a:r>
              <a:rPr lang="en-US" sz="4800" i="1" dirty="0">
                <a:ea typeface="+mj-lt"/>
                <a:cs typeface="+mj-lt"/>
              </a:rPr>
              <a:t> </a:t>
            </a:r>
            <a:r>
              <a:rPr lang="en-US" sz="4800" i="1" dirty="0" err="1">
                <a:ea typeface="+mj-lt"/>
                <a:cs typeface="+mj-lt"/>
              </a:rPr>
              <a:t>projektov</a:t>
            </a:r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720F6801-553C-1425-4D1C-3B112803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418" y="-167117"/>
            <a:ext cx="6656727" cy="7041053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en-US" sz="1900" dirty="0">
                <a:ea typeface="+mn-lt"/>
                <a:cs typeface="+mn-lt"/>
              </a:rPr>
              <a:t>Projekt so </a:t>
            </a:r>
            <a:r>
              <a:rPr lang="en-US" sz="1900" dirty="0" err="1">
                <a:ea typeface="+mn-lt"/>
                <a:cs typeface="+mn-lt"/>
              </a:rPr>
              <a:t>skupaj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prijavile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najmanj</a:t>
            </a:r>
            <a:r>
              <a:rPr lang="en-US" sz="1900" dirty="0">
                <a:ea typeface="+mn-lt"/>
                <a:cs typeface="+mn-lt"/>
              </a:rPr>
              <a:t> 3 </a:t>
            </a:r>
            <a:r>
              <a:rPr lang="en-US" sz="1900" dirty="0" err="1">
                <a:ea typeface="+mn-lt"/>
                <a:cs typeface="+mn-lt"/>
              </a:rPr>
              <a:t>osebe</a:t>
            </a:r>
            <a:r>
              <a:rPr lang="en-US" sz="1900" dirty="0">
                <a:ea typeface="+mn-lt"/>
                <a:cs typeface="+mn-lt"/>
              </a:rPr>
              <a:t>, ki so </a:t>
            </a:r>
            <a:r>
              <a:rPr lang="en-US" sz="1900" dirty="0" err="1">
                <a:ea typeface="+mn-lt"/>
                <a:cs typeface="+mn-lt"/>
              </a:rPr>
              <a:t>na</a:t>
            </a:r>
            <a:r>
              <a:rPr lang="en-US" sz="1900" dirty="0">
                <a:ea typeface="+mn-lt"/>
                <a:cs typeface="+mn-lt"/>
              </a:rPr>
              <a:t> dan </a:t>
            </a:r>
            <a:r>
              <a:rPr lang="en-US" sz="1900" dirty="0" err="1">
                <a:ea typeface="+mn-lt"/>
                <a:cs typeface="+mn-lt"/>
              </a:rPr>
              <a:t>oddaje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projektnega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predloga</a:t>
            </a:r>
            <a:r>
              <a:rPr lang="en-US" sz="1900" dirty="0">
                <a:ea typeface="+mn-lt"/>
                <a:cs typeface="+mn-lt"/>
              </a:rPr>
              <a:t> stare </a:t>
            </a:r>
            <a:r>
              <a:rPr lang="en-US" sz="1900" dirty="0" err="1">
                <a:ea typeface="+mn-lt"/>
                <a:cs typeface="+mn-lt"/>
              </a:rPr>
              <a:t>vsaj</a:t>
            </a:r>
            <a:r>
              <a:rPr lang="en-US" sz="1900" dirty="0">
                <a:ea typeface="+mn-lt"/>
                <a:cs typeface="+mn-lt"/>
              </a:rPr>
              <a:t> 16 let, </a:t>
            </a:r>
            <a:r>
              <a:rPr lang="en-US" sz="1900" dirty="0" err="1">
                <a:ea typeface="+mn-lt"/>
                <a:cs typeface="+mn-lt"/>
              </a:rPr>
              <a:t>imajo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stalno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bivališče</a:t>
            </a:r>
            <a:r>
              <a:rPr lang="en-US" sz="1900" dirty="0">
                <a:ea typeface="+mn-lt"/>
                <a:cs typeface="+mn-lt"/>
              </a:rPr>
              <a:t> v </a:t>
            </a:r>
            <a:r>
              <a:rPr lang="en-US" sz="1900" dirty="0" err="1">
                <a:ea typeface="+mn-lt"/>
                <a:cs typeface="+mn-lt"/>
              </a:rPr>
              <a:t>občini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Lukovica</a:t>
            </a:r>
            <a:r>
              <a:rPr lang="en-US" sz="1900" dirty="0">
                <a:ea typeface="+mn-lt"/>
                <a:cs typeface="+mn-lt"/>
              </a:rPr>
              <a:t> in ne </a:t>
            </a:r>
            <a:r>
              <a:rPr lang="en-US" sz="1900" dirty="0" err="1">
                <a:ea typeface="+mn-lt"/>
                <a:cs typeface="+mn-lt"/>
              </a:rPr>
              <a:t>živijo</a:t>
            </a:r>
            <a:r>
              <a:rPr lang="en-US" sz="1900" dirty="0">
                <a:ea typeface="+mn-lt"/>
                <a:cs typeface="+mn-lt"/>
              </a:rPr>
              <a:t> v </a:t>
            </a:r>
            <a:r>
              <a:rPr lang="en-US" sz="1900" dirty="0" err="1">
                <a:ea typeface="+mn-lt"/>
                <a:cs typeface="+mn-lt"/>
              </a:rPr>
              <a:t>skupnem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gospodinjstvu</a:t>
            </a:r>
            <a:r>
              <a:rPr lang="en-US" sz="1900" dirty="0">
                <a:ea typeface="+mn-lt"/>
                <a:cs typeface="+mn-lt"/>
              </a:rPr>
              <a:t>. </a:t>
            </a:r>
            <a:endParaRPr lang="en-US" sz="1900" dirty="0"/>
          </a:p>
          <a:p>
            <a:pPr algn="just"/>
            <a:r>
              <a:rPr lang="en-US" sz="1900" dirty="0" err="1">
                <a:ea typeface="+mn-lt"/>
                <a:cs typeface="+mn-lt"/>
              </a:rPr>
              <a:t>Posamezni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prijavitelj</a:t>
            </a:r>
            <a:r>
              <a:rPr lang="en-US" sz="1900" dirty="0">
                <a:ea typeface="+mn-lt"/>
                <a:cs typeface="+mn-lt"/>
              </a:rPr>
              <a:t> je </a:t>
            </a:r>
            <a:r>
              <a:rPr lang="en-US" sz="1900" dirty="0" err="1">
                <a:ea typeface="+mn-lt"/>
                <a:cs typeface="+mn-lt"/>
              </a:rPr>
              <a:t>oddal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manj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kot</a:t>
            </a:r>
            <a:r>
              <a:rPr lang="en-US" sz="1900" dirty="0">
                <a:ea typeface="+mn-lt"/>
                <a:cs typeface="+mn-lt"/>
              </a:rPr>
              <a:t> 3 </a:t>
            </a:r>
            <a:r>
              <a:rPr lang="en-US" sz="1900" dirty="0" err="1">
                <a:ea typeface="+mn-lt"/>
                <a:cs typeface="+mn-lt"/>
              </a:rPr>
              <a:t>predloge</a:t>
            </a:r>
            <a:r>
              <a:rPr lang="en-US" sz="1900" dirty="0">
                <a:ea typeface="+mn-lt"/>
                <a:cs typeface="+mn-lt"/>
              </a:rPr>
              <a:t>.  </a:t>
            </a:r>
            <a:endParaRPr lang="en-US" sz="1900" dirty="0"/>
          </a:p>
          <a:p>
            <a:pPr algn="just"/>
            <a:r>
              <a:rPr lang="en-US" sz="1900" dirty="0" err="1">
                <a:ea typeface="+mn-lt"/>
                <a:cs typeface="+mn-lt"/>
              </a:rPr>
              <a:t>Prijavitelj</a:t>
            </a:r>
            <a:r>
              <a:rPr lang="en-US" sz="1900" dirty="0">
                <a:ea typeface="+mn-lt"/>
                <a:cs typeface="+mn-lt"/>
              </a:rPr>
              <a:t>/</a:t>
            </a:r>
            <a:r>
              <a:rPr lang="en-US" sz="1900" dirty="0" err="1">
                <a:ea typeface="+mn-lt"/>
                <a:cs typeface="+mn-lt"/>
              </a:rPr>
              <a:t>i</a:t>
            </a:r>
            <a:r>
              <a:rPr lang="en-US" sz="1900" dirty="0">
                <a:ea typeface="+mn-lt"/>
                <a:cs typeface="+mn-lt"/>
              </a:rPr>
              <a:t> v </a:t>
            </a:r>
            <a:r>
              <a:rPr lang="en-US" sz="1900" dirty="0" err="1">
                <a:ea typeface="+mn-lt"/>
                <a:cs typeface="+mn-lt"/>
              </a:rPr>
              <a:t>projektu</a:t>
            </a:r>
            <a:r>
              <a:rPr lang="en-US" sz="1900" dirty="0">
                <a:ea typeface="+mn-lt"/>
                <a:cs typeface="+mn-lt"/>
              </a:rPr>
              <a:t> ne </a:t>
            </a:r>
            <a:r>
              <a:rPr lang="en-US" sz="1900" dirty="0" err="1">
                <a:ea typeface="+mn-lt"/>
                <a:cs typeface="+mn-lt"/>
              </a:rPr>
              <a:t>nastopa</a:t>
            </a:r>
            <a:r>
              <a:rPr lang="en-US" sz="1900" dirty="0">
                <a:ea typeface="+mn-lt"/>
                <a:cs typeface="+mn-lt"/>
              </a:rPr>
              <a:t>/jo </a:t>
            </a:r>
            <a:r>
              <a:rPr lang="en-US" sz="1900" dirty="0" err="1">
                <a:ea typeface="+mn-lt"/>
                <a:cs typeface="+mn-lt"/>
              </a:rPr>
              <a:t>kot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izvajalec</a:t>
            </a:r>
            <a:r>
              <a:rPr lang="en-US" sz="1900" dirty="0">
                <a:ea typeface="+mn-lt"/>
                <a:cs typeface="+mn-lt"/>
              </a:rPr>
              <a:t>/</a:t>
            </a:r>
            <a:r>
              <a:rPr lang="en-US" sz="1900" dirty="0" err="1">
                <a:ea typeface="+mn-lt"/>
                <a:cs typeface="+mn-lt"/>
              </a:rPr>
              <a:t>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predlaganega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projekta</a:t>
            </a:r>
            <a:r>
              <a:rPr lang="en-US" sz="1900" dirty="0">
                <a:ea typeface="+mn-lt"/>
                <a:cs typeface="+mn-lt"/>
              </a:rPr>
              <a:t> (ne </a:t>
            </a:r>
            <a:r>
              <a:rPr lang="en-US" sz="1900" dirty="0" err="1">
                <a:ea typeface="+mn-lt"/>
                <a:cs typeface="+mn-lt"/>
              </a:rPr>
              <a:t>kot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fizične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niti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pravne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osebe</a:t>
            </a:r>
            <a:r>
              <a:rPr lang="en-US" sz="1900" dirty="0">
                <a:ea typeface="+mn-lt"/>
                <a:cs typeface="+mn-lt"/>
              </a:rPr>
              <a:t>, ne </a:t>
            </a:r>
            <a:r>
              <a:rPr lang="en-US" sz="1900" dirty="0" err="1">
                <a:ea typeface="+mn-lt"/>
                <a:cs typeface="+mn-lt"/>
              </a:rPr>
              <a:t>kot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lastniki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izvajalcev</a:t>
            </a:r>
            <a:r>
              <a:rPr lang="en-US" sz="1900" dirty="0">
                <a:ea typeface="+mn-lt"/>
                <a:cs typeface="+mn-lt"/>
              </a:rPr>
              <a:t>, ne </a:t>
            </a:r>
            <a:r>
              <a:rPr lang="en-US" sz="1900" dirty="0" err="1">
                <a:ea typeface="+mn-lt"/>
                <a:cs typeface="+mn-lt"/>
              </a:rPr>
              <a:t>kot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osebe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povezane</a:t>
            </a:r>
            <a:r>
              <a:rPr lang="en-US" sz="1900" dirty="0">
                <a:ea typeface="+mn-lt"/>
                <a:cs typeface="+mn-lt"/>
              </a:rPr>
              <a:t> s </a:t>
            </a:r>
            <a:r>
              <a:rPr lang="en-US" sz="1900" dirty="0" err="1">
                <a:ea typeface="+mn-lt"/>
                <a:cs typeface="+mn-lt"/>
              </a:rPr>
              <a:t>poslovodstvom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izvajalcev</a:t>
            </a:r>
            <a:r>
              <a:rPr lang="en-US" sz="1900" dirty="0">
                <a:ea typeface="+mn-lt"/>
                <a:cs typeface="+mn-lt"/>
              </a:rPr>
              <a:t>). </a:t>
            </a:r>
            <a:endParaRPr lang="en-US" sz="1900" dirty="0"/>
          </a:p>
          <a:p>
            <a:pPr algn="just"/>
            <a:r>
              <a:rPr lang="en-US" sz="1900" dirty="0">
                <a:ea typeface="+mn-lt"/>
                <a:cs typeface="+mn-lt"/>
              </a:rPr>
              <a:t>Projekt je </a:t>
            </a:r>
            <a:r>
              <a:rPr lang="en-US" sz="1900" dirty="0" err="1">
                <a:ea typeface="+mn-lt"/>
                <a:cs typeface="+mn-lt"/>
              </a:rPr>
              <a:t>skladen</a:t>
            </a:r>
            <a:r>
              <a:rPr lang="en-US" sz="1900" dirty="0">
                <a:ea typeface="+mn-lt"/>
                <a:cs typeface="+mn-lt"/>
              </a:rPr>
              <a:t> z </a:t>
            </a:r>
            <a:r>
              <a:rPr lang="en-US" sz="1900" dirty="0" err="1">
                <a:ea typeface="+mn-lt"/>
                <a:cs typeface="+mn-lt"/>
              </a:rPr>
              <a:t>vsaj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eno</a:t>
            </a:r>
            <a:r>
              <a:rPr lang="en-US" sz="1900" dirty="0">
                <a:ea typeface="+mn-lt"/>
                <a:cs typeface="+mn-lt"/>
              </a:rPr>
              <a:t> od </a:t>
            </a:r>
            <a:r>
              <a:rPr lang="en-US" sz="1900" dirty="0" err="1">
                <a:ea typeface="+mn-lt"/>
                <a:cs typeface="+mn-lt"/>
              </a:rPr>
              <a:t>občinskih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prioritet</a:t>
            </a:r>
            <a:r>
              <a:rPr lang="en-US" sz="1900" dirty="0">
                <a:ea typeface="+mn-lt"/>
                <a:cs typeface="+mn-lt"/>
              </a:rPr>
              <a:t>: </a:t>
            </a:r>
            <a:r>
              <a:rPr lang="en-US" sz="1900" dirty="0" err="1">
                <a:ea typeface="+mn-lt"/>
                <a:cs typeface="+mn-lt"/>
              </a:rPr>
              <a:t>gospodarski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turistični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oziroma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kmetijski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razvoj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občine</a:t>
            </a:r>
            <a:r>
              <a:rPr lang="en-US" sz="1900" dirty="0">
                <a:ea typeface="+mn-lt"/>
                <a:cs typeface="+mn-lt"/>
              </a:rPr>
              <a:t>;  </a:t>
            </a:r>
            <a:r>
              <a:rPr lang="en-US" sz="1900" dirty="0" err="1">
                <a:ea typeface="+mn-lt"/>
                <a:cs typeface="+mn-lt"/>
              </a:rPr>
              <a:t>varstvo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okolja</a:t>
            </a:r>
            <a:r>
              <a:rPr lang="en-US" sz="1900" dirty="0">
                <a:ea typeface="+mn-lt"/>
                <a:cs typeface="+mn-lt"/>
              </a:rPr>
              <a:t> - </a:t>
            </a:r>
            <a:r>
              <a:rPr lang="en-US" sz="1900" dirty="0" err="1">
                <a:ea typeface="+mn-lt"/>
                <a:cs typeface="+mn-lt"/>
              </a:rPr>
              <a:t>zrak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tla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vodni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viri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hrup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odpadki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drugo</a:t>
            </a:r>
            <a:r>
              <a:rPr lang="en-US" sz="1900" dirty="0">
                <a:ea typeface="+mn-lt"/>
                <a:cs typeface="+mn-lt"/>
              </a:rPr>
              <a:t>; </a:t>
            </a:r>
            <a:r>
              <a:rPr lang="en-US" sz="1900" dirty="0" err="1">
                <a:ea typeface="+mn-lt"/>
                <a:cs typeface="+mn-lt"/>
              </a:rPr>
              <a:t>vzgoja</a:t>
            </a:r>
            <a:r>
              <a:rPr lang="en-US" sz="1900" dirty="0">
                <a:ea typeface="+mn-lt"/>
                <a:cs typeface="+mn-lt"/>
              </a:rPr>
              <a:t> in </a:t>
            </a:r>
            <a:r>
              <a:rPr lang="en-US" sz="1900" dirty="0" err="1">
                <a:ea typeface="+mn-lt"/>
                <a:cs typeface="+mn-lt"/>
              </a:rPr>
              <a:t>izobraževanje</a:t>
            </a:r>
            <a:r>
              <a:rPr lang="en-US" sz="1900" dirty="0">
                <a:ea typeface="+mn-lt"/>
                <a:cs typeface="+mn-lt"/>
              </a:rPr>
              <a:t>; </a:t>
            </a:r>
            <a:r>
              <a:rPr lang="en-US" sz="1900" dirty="0" err="1">
                <a:ea typeface="+mn-lt"/>
                <a:cs typeface="+mn-lt"/>
              </a:rPr>
              <a:t>medgeneracijsko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sodelovanje</a:t>
            </a:r>
            <a:r>
              <a:rPr lang="en-US" sz="1900" dirty="0">
                <a:ea typeface="+mn-lt"/>
                <a:cs typeface="+mn-lt"/>
              </a:rPr>
              <a:t>; </a:t>
            </a:r>
            <a:r>
              <a:rPr lang="en-US" sz="1900" dirty="0" err="1">
                <a:ea typeface="+mn-lt"/>
                <a:cs typeface="+mn-lt"/>
              </a:rPr>
              <a:t>šport</a:t>
            </a:r>
            <a:r>
              <a:rPr lang="en-US" sz="1900" dirty="0">
                <a:ea typeface="+mn-lt"/>
                <a:cs typeface="+mn-lt"/>
              </a:rPr>
              <a:t> in </a:t>
            </a:r>
            <a:r>
              <a:rPr lang="en-US" sz="1900" dirty="0" err="1">
                <a:ea typeface="+mn-lt"/>
                <a:cs typeface="+mn-lt"/>
              </a:rPr>
              <a:t>rekreacija</a:t>
            </a:r>
            <a:r>
              <a:rPr lang="en-US" sz="1900" dirty="0">
                <a:ea typeface="+mn-lt"/>
                <a:cs typeface="+mn-lt"/>
              </a:rPr>
              <a:t>; </a:t>
            </a:r>
            <a:r>
              <a:rPr lang="en-US" sz="1900" dirty="0" err="1">
                <a:ea typeface="+mn-lt"/>
                <a:cs typeface="+mn-lt"/>
              </a:rPr>
              <a:t>kultura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umetnost</a:t>
            </a:r>
            <a:r>
              <a:rPr lang="en-US" sz="1900" dirty="0">
                <a:ea typeface="+mn-lt"/>
                <a:cs typeface="+mn-lt"/>
              </a:rPr>
              <a:t> in </a:t>
            </a:r>
            <a:r>
              <a:rPr lang="en-US" sz="1900" dirty="0" err="1">
                <a:ea typeface="+mn-lt"/>
                <a:cs typeface="+mn-lt"/>
              </a:rPr>
              <a:t>kulturna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dediščina</a:t>
            </a:r>
            <a:r>
              <a:rPr lang="en-US" sz="1900" dirty="0">
                <a:ea typeface="+mn-lt"/>
                <a:cs typeface="+mn-lt"/>
              </a:rPr>
              <a:t>; </a:t>
            </a:r>
            <a:r>
              <a:rPr lang="en-US" sz="1900" dirty="0" err="1">
                <a:ea typeface="+mn-lt"/>
                <a:cs typeface="+mn-lt"/>
              </a:rPr>
              <a:t>javne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površine</a:t>
            </a:r>
            <a:r>
              <a:rPr lang="en-US" sz="1900" dirty="0">
                <a:ea typeface="+mn-lt"/>
                <a:cs typeface="+mn-lt"/>
              </a:rPr>
              <a:t>; </a:t>
            </a:r>
            <a:r>
              <a:rPr lang="en-US" sz="1900" dirty="0" err="1">
                <a:ea typeface="+mn-lt"/>
                <a:cs typeface="+mn-lt"/>
              </a:rPr>
              <a:t>lokalne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prireditve</a:t>
            </a:r>
            <a:r>
              <a:rPr lang="en-US" sz="1900" dirty="0">
                <a:ea typeface="+mn-lt"/>
                <a:cs typeface="+mn-lt"/>
              </a:rPr>
              <a:t>; </a:t>
            </a:r>
            <a:r>
              <a:rPr lang="en-US" sz="1900" dirty="0" err="1">
                <a:ea typeface="+mn-lt"/>
                <a:cs typeface="+mn-lt"/>
              </a:rPr>
              <a:t>lokalna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samooskrba</a:t>
            </a:r>
            <a:r>
              <a:rPr lang="en-US" sz="1900" dirty="0">
                <a:ea typeface="+mn-lt"/>
                <a:cs typeface="+mn-lt"/>
              </a:rPr>
              <a:t> s </a:t>
            </a:r>
            <a:r>
              <a:rPr lang="en-US" sz="1900" dirty="0" err="1">
                <a:ea typeface="+mn-lt"/>
                <a:cs typeface="+mn-lt"/>
              </a:rPr>
              <a:t>hrano</a:t>
            </a:r>
            <a:r>
              <a:rPr lang="en-US" sz="1900" dirty="0">
                <a:ea typeface="+mn-lt"/>
                <a:cs typeface="+mn-lt"/>
              </a:rPr>
              <a:t>; </a:t>
            </a:r>
            <a:r>
              <a:rPr lang="en-US" sz="1900" dirty="0" err="1">
                <a:ea typeface="+mn-lt"/>
                <a:cs typeface="+mn-lt"/>
              </a:rPr>
              <a:t>varnost</a:t>
            </a:r>
            <a:r>
              <a:rPr lang="en-US" sz="1900" dirty="0">
                <a:ea typeface="+mn-lt"/>
                <a:cs typeface="+mn-lt"/>
              </a:rPr>
              <a:t>; </a:t>
            </a:r>
            <a:r>
              <a:rPr lang="en-US" sz="1900" dirty="0" err="1">
                <a:ea typeface="+mn-lt"/>
                <a:cs typeface="+mn-lt"/>
              </a:rPr>
              <a:t>druge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prioritete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pomembne</a:t>
            </a:r>
            <a:r>
              <a:rPr lang="en-US" sz="1900" dirty="0">
                <a:ea typeface="+mn-lt"/>
                <a:cs typeface="+mn-lt"/>
              </a:rPr>
              <a:t> za </a:t>
            </a:r>
            <a:r>
              <a:rPr lang="en-US" sz="1900" dirty="0" err="1">
                <a:ea typeface="+mn-lt"/>
                <a:cs typeface="+mn-lt"/>
              </a:rPr>
              <a:t>razvoj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občine</a:t>
            </a:r>
            <a:r>
              <a:rPr lang="en-US" sz="1900" dirty="0">
                <a:ea typeface="+mn-lt"/>
                <a:cs typeface="+mn-lt"/>
              </a:rPr>
              <a:t> in za </a:t>
            </a:r>
            <a:r>
              <a:rPr lang="en-US" sz="1900" dirty="0" err="1">
                <a:ea typeface="+mn-lt"/>
                <a:cs typeface="+mn-lt"/>
              </a:rPr>
              <a:t>kvaliteto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življenja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prebivalcev</a:t>
            </a:r>
            <a:r>
              <a:rPr lang="en-US" sz="1900" dirty="0">
                <a:ea typeface="+mn-lt"/>
                <a:cs typeface="+mn-lt"/>
              </a:rPr>
              <a:t>. </a:t>
            </a:r>
            <a:endParaRPr lang="en-US" sz="1900" dirty="0"/>
          </a:p>
          <a:p>
            <a:pPr algn="just"/>
            <a:r>
              <a:rPr lang="en-US" sz="1900" dirty="0">
                <a:ea typeface="+mn-lt"/>
                <a:cs typeface="+mn-lt"/>
              </a:rPr>
              <a:t>Projekt se ne </a:t>
            </a:r>
            <a:r>
              <a:rPr lang="en-US" sz="1900" dirty="0" err="1">
                <a:ea typeface="+mn-lt"/>
                <a:cs typeface="+mn-lt"/>
              </a:rPr>
              <a:t>nanaša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na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vsebine</a:t>
            </a:r>
            <a:r>
              <a:rPr lang="en-US" sz="1900" dirty="0">
                <a:ea typeface="+mn-lt"/>
                <a:cs typeface="+mn-lt"/>
              </a:rPr>
              <a:t>, ki </a:t>
            </a:r>
            <a:r>
              <a:rPr lang="en-US" sz="1900" dirty="0" err="1">
                <a:ea typeface="+mn-lt"/>
                <a:cs typeface="+mn-lt"/>
              </a:rPr>
              <a:t>jih</a:t>
            </a:r>
            <a:r>
              <a:rPr lang="en-US" sz="1900" dirty="0">
                <a:ea typeface="+mn-lt"/>
                <a:cs typeface="+mn-lt"/>
              </a:rPr>
              <a:t> je </a:t>
            </a:r>
            <a:r>
              <a:rPr lang="en-US" sz="1900" dirty="0" err="1">
                <a:ea typeface="+mn-lt"/>
                <a:cs typeface="+mn-lt"/>
              </a:rPr>
              <a:t>Občina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dolžna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izvajati</a:t>
            </a:r>
            <a:r>
              <a:rPr lang="en-US" sz="1900" dirty="0">
                <a:ea typeface="+mn-lt"/>
                <a:cs typeface="+mn-lt"/>
              </a:rPr>
              <a:t> v </a:t>
            </a:r>
            <a:r>
              <a:rPr lang="en-US" sz="1900" dirty="0" err="1">
                <a:ea typeface="+mn-lt"/>
                <a:cs typeface="+mn-lt"/>
              </a:rPr>
              <a:t>skladu</a:t>
            </a:r>
            <a:r>
              <a:rPr lang="en-US" sz="1900" dirty="0">
                <a:ea typeface="+mn-lt"/>
                <a:cs typeface="+mn-lt"/>
              </a:rPr>
              <a:t> z </a:t>
            </a:r>
            <a:r>
              <a:rPr lang="en-US" sz="1900" dirty="0" err="1">
                <a:ea typeface="+mn-lt"/>
                <a:cs typeface="+mn-lt"/>
              </a:rPr>
              <a:t>Odlokom</a:t>
            </a:r>
            <a:r>
              <a:rPr lang="en-US" sz="1900" dirty="0">
                <a:ea typeface="+mn-lt"/>
                <a:cs typeface="+mn-lt"/>
              </a:rPr>
              <a:t> o </a:t>
            </a:r>
            <a:r>
              <a:rPr lang="en-US" sz="1900" dirty="0" err="1">
                <a:ea typeface="+mn-lt"/>
                <a:cs typeface="+mn-lt"/>
              </a:rPr>
              <a:t>gospodarskih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javnih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službah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npr</a:t>
            </a:r>
            <a:r>
              <a:rPr lang="en-US" sz="1900" dirty="0">
                <a:ea typeface="+mn-lt"/>
                <a:cs typeface="+mn-lt"/>
              </a:rPr>
              <a:t>. </a:t>
            </a:r>
            <a:r>
              <a:rPr lang="en-US" sz="1900" dirty="0" err="1">
                <a:ea typeface="+mn-lt"/>
                <a:cs typeface="+mn-lt"/>
              </a:rPr>
              <a:t>cestna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infrastruktura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javna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kanalizacija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javni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vodovod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itd</a:t>
            </a:r>
            <a:r>
              <a:rPr lang="en-US" sz="1900" dirty="0">
                <a:ea typeface="+mn-lt"/>
                <a:cs typeface="+mn-lt"/>
              </a:rPr>
              <a:t>. </a:t>
            </a:r>
            <a:endParaRPr lang="en-US" sz="2100" dirty="0"/>
          </a:p>
          <a:p>
            <a:pPr algn="just"/>
            <a:r>
              <a:rPr lang="en-US" sz="1900" dirty="0">
                <a:ea typeface="+mn-lt"/>
                <a:cs typeface="+mn-lt"/>
              </a:rPr>
              <a:t>Projekt </a:t>
            </a:r>
            <a:r>
              <a:rPr lang="en-US" sz="1900" dirty="0" err="1">
                <a:ea typeface="+mn-lt"/>
                <a:cs typeface="+mn-lt"/>
              </a:rPr>
              <a:t>prispeva</a:t>
            </a:r>
            <a:r>
              <a:rPr lang="en-US" sz="1900" dirty="0">
                <a:ea typeface="+mn-lt"/>
                <a:cs typeface="+mn-lt"/>
              </a:rPr>
              <a:t> k </a:t>
            </a:r>
            <a:r>
              <a:rPr lang="en-US" sz="1900" dirty="0" err="1">
                <a:ea typeface="+mn-lt"/>
                <a:cs typeface="+mn-lt"/>
              </a:rPr>
              <a:t>uresničevanju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javnega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interesa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na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območju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občine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Lukovica</a:t>
            </a:r>
            <a:r>
              <a:rPr lang="en-US" sz="1900" dirty="0">
                <a:ea typeface="+mn-lt"/>
                <a:cs typeface="+mn-lt"/>
              </a:rPr>
              <a:t>. </a:t>
            </a:r>
            <a:endParaRPr lang="en-US" sz="1900" dirty="0"/>
          </a:p>
          <a:p>
            <a:pPr algn="just"/>
            <a:r>
              <a:rPr lang="en-US" sz="1900" dirty="0">
                <a:ea typeface="+mn-lt"/>
                <a:cs typeface="+mn-lt"/>
              </a:rPr>
              <a:t>Projekt je </a:t>
            </a:r>
            <a:r>
              <a:rPr lang="en-US" sz="1900" dirty="0" err="1">
                <a:ea typeface="+mn-lt"/>
                <a:cs typeface="+mn-lt"/>
              </a:rPr>
              <a:t>takšen</a:t>
            </a:r>
            <a:r>
              <a:rPr lang="en-US" sz="1900" dirty="0">
                <a:ea typeface="+mn-lt"/>
                <a:cs typeface="+mn-lt"/>
              </a:rPr>
              <a:t>, da je </a:t>
            </a:r>
            <a:r>
              <a:rPr lang="en-US" sz="1900" dirty="0" err="1">
                <a:ea typeface="+mn-lt"/>
                <a:cs typeface="+mn-lt"/>
              </a:rPr>
              <a:t>njegova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izvedba</a:t>
            </a:r>
            <a:r>
              <a:rPr lang="en-US" sz="1900" dirty="0">
                <a:ea typeface="+mn-lt"/>
                <a:cs typeface="+mn-lt"/>
              </a:rPr>
              <a:t> v </a:t>
            </a:r>
            <a:r>
              <a:rPr lang="en-US" sz="1900" dirty="0" err="1">
                <a:ea typeface="+mn-lt"/>
                <a:cs typeface="+mn-lt"/>
              </a:rPr>
              <a:t>pristojnosti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Občine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Lukovica</a:t>
            </a:r>
            <a:r>
              <a:rPr lang="en-US" sz="1900" dirty="0">
                <a:ea typeface="+mn-lt"/>
                <a:cs typeface="+mn-lt"/>
              </a:rPr>
              <a:t> (</a:t>
            </a:r>
            <a:r>
              <a:rPr lang="en-US" sz="1900" dirty="0" err="1">
                <a:ea typeface="+mn-lt"/>
                <a:cs typeface="+mn-lt"/>
              </a:rPr>
              <a:t>na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občinskih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zemljiščih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oziroma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na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občinski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infrastrukturi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oziroma</a:t>
            </a:r>
            <a:r>
              <a:rPr lang="en-US" sz="1900" dirty="0">
                <a:ea typeface="+mn-lt"/>
                <a:cs typeface="+mn-lt"/>
              </a:rPr>
              <a:t> je </a:t>
            </a:r>
            <a:r>
              <a:rPr lang="en-US" sz="1900" dirty="0" err="1">
                <a:ea typeface="+mn-lt"/>
                <a:cs typeface="+mn-lt"/>
              </a:rPr>
              <a:t>prijavitelj</a:t>
            </a:r>
            <a:r>
              <a:rPr lang="en-US" sz="1900" dirty="0">
                <a:ea typeface="+mn-lt"/>
                <a:cs typeface="+mn-lt"/>
              </a:rPr>
              <a:t> od </a:t>
            </a:r>
            <a:r>
              <a:rPr lang="en-US" sz="1900" dirty="0" err="1">
                <a:ea typeface="+mn-lt"/>
                <a:cs typeface="+mn-lt"/>
              </a:rPr>
              <a:t>lastnika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pridobil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pisno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soglasje</a:t>
            </a:r>
            <a:r>
              <a:rPr lang="en-US" sz="1900" dirty="0">
                <a:ea typeface="+mn-lt"/>
                <a:cs typeface="+mn-lt"/>
              </a:rPr>
              <a:t> za </a:t>
            </a:r>
            <a:r>
              <a:rPr lang="en-US" sz="1900" dirty="0" err="1">
                <a:ea typeface="+mn-lt"/>
                <a:cs typeface="+mn-lt"/>
              </a:rPr>
              <a:t>odstop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služnosti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Občini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Lukovica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ali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drugo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pravico</a:t>
            </a:r>
            <a:r>
              <a:rPr lang="en-US" sz="1900" dirty="0">
                <a:ea typeface="+mn-lt"/>
                <a:cs typeface="+mn-lt"/>
              </a:rPr>
              <a:t> za </a:t>
            </a:r>
            <a:r>
              <a:rPr lang="en-US" sz="1900" dirty="0" err="1">
                <a:ea typeface="+mn-lt"/>
                <a:cs typeface="+mn-lt"/>
              </a:rPr>
              <a:t>poseg</a:t>
            </a:r>
            <a:r>
              <a:rPr lang="en-US" sz="1900" dirty="0">
                <a:ea typeface="+mn-lt"/>
                <a:cs typeface="+mn-lt"/>
              </a:rPr>
              <a:t> v </a:t>
            </a:r>
            <a:r>
              <a:rPr lang="en-US" sz="1900" dirty="0" err="1">
                <a:ea typeface="+mn-lt"/>
                <a:cs typeface="+mn-lt"/>
              </a:rPr>
              <a:t>prostor</a:t>
            </a:r>
            <a:r>
              <a:rPr lang="en-US" sz="1900" dirty="0">
                <a:ea typeface="+mn-lt"/>
                <a:cs typeface="+mn-lt"/>
              </a:rPr>
              <a:t>) in ga je </a:t>
            </a:r>
            <a:r>
              <a:rPr lang="en-US" sz="1900" dirty="0" err="1">
                <a:ea typeface="+mn-lt"/>
                <a:cs typeface="+mn-lt"/>
              </a:rPr>
              <a:t>mogoče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izpeljati</a:t>
            </a:r>
            <a:r>
              <a:rPr lang="en-US" sz="1900" dirty="0">
                <a:ea typeface="+mn-lt"/>
                <a:cs typeface="+mn-lt"/>
              </a:rPr>
              <a:t> v </a:t>
            </a:r>
            <a:r>
              <a:rPr lang="en-US" sz="1900" dirty="0" err="1">
                <a:ea typeface="+mn-lt"/>
                <a:cs typeface="+mn-lt"/>
              </a:rPr>
              <a:t>okviru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občinskih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zmogljivosti</a:t>
            </a:r>
            <a:r>
              <a:rPr lang="en-US" sz="1900" dirty="0">
                <a:ea typeface="+mn-lt"/>
                <a:cs typeface="+mn-lt"/>
              </a:rPr>
              <a:t>. </a:t>
            </a:r>
            <a:endParaRPr lang="en-US" sz="1900" dirty="0"/>
          </a:p>
          <a:p>
            <a:pPr algn="just"/>
            <a:r>
              <a:rPr lang="en-US" sz="1900" dirty="0">
                <a:ea typeface="+mn-lt"/>
                <a:cs typeface="+mn-lt"/>
              </a:rPr>
              <a:t>Projekt </a:t>
            </a:r>
            <a:r>
              <a:rPr lang="en-US" sz="1900" dirty="0" err="1">
                <a:ea typeface="+mn-lt"/>
                <a:cs typeface="+mn-lt"/>
              </a:rPr>
              <a:t>še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ni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uvrščen</a:t>
            </a:r>
            <a:r>
              <a:rPr lang="en-US" sz="1900" dirty="0">
                <a:ea typeface="+mn-lt"/>
                <a:cs typeface="+mn-lt"/>
              </a:rPr>
              <a:t> v </a:t>
            </a:r>
            <a:r>
              <a:rPr lang="en-US" sz="1900" dirty="0" err="1">
                <a:ea typeface="+mn-lt"/>
                <a:cs typeface="+mn-lt"/>
              </a:rPr>
              <a:t>občinski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načrt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razvojnih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programov</a:t>
            </a:r>
            <a:r>
              <a:rPr lang="en-US" sz="1900" dirty="0">
                <a:ea typeface="+mn-lt"/>
                <a:cs typeface="+mn-lt"/>
              </a:rPr>
              <a:t>. </a:t>
            </a:r>
            <a:endParaRPr lang="en-US" sz="1900" dirty="0"/>
          </a:p>
          <a:p>
            <a:pPr algn="just"/>
            <a:r>
              <a:rPr lang="en-US" sz="1900" dirty="0">
                <a:ea typeface="+mn-lt"/>
                <a:cs typeface="+mn-lt"/>
              </a:rPr>
              <a:t>Projekt </a:t>
            </a:r>
            <a:r>
              <a:rPr lang="en-US" sz="1900" dirty="0" err="1">
                <a:ea typeface="+mn-lt"/>
                <a:cs typeface="+mn-lt"/>
              </a:rPr>
              <a:t>ni</a:t>
            </a:r>
            <a:r>
              <a:rPr lang="en-US" sz="1900" dirty="0">
                <a:ea typeface="+mn-lt"/>
                <a:cs typeface="+mn-lt"/>
              </a:rPr>
              <a:t> v </a:t>
            </a:r>
            <a:r>
              <a:rPr lang="en-US" sz="1900" dirty="0" err="1">
                <a:ea typeface="+mn-lt"/>
                <a:cs typeface="+mn-lt"/>
              </a:rPr>
              <a:t>nasprotju</a:t>
            </a:r>
            <a:r>
              <a:rPr lang="en-US" sz="1900" dirty="0">
                <a:ea typeface="+mn-lt"/>
                <a:cs typeface="+mn-lt"/>
              </a:rPr>
              <a:t> z </a:t>
            </a:r>
            <a:r>
              <a:rPr lang="en-US" sz="1900" dirty="0" err="1">
                <a:ea typeface="+mn-lt"/>
                <a:cs typeface="+mn-lt"/>
              </a:rPr>
              <a:t>zakonodajo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ali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prostorskimi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akti</a:t>
            </a:r>
            <a:r>
              <a:rPr lang="en-US" sz="1900" dirty="0">
                <a:ea typeface="+mn-lt"/>
                <a:cs typeface="+mn-lt"/>
              </a:rPr>
              <a:t>. </a:t>
            </a:r>
            <a:endParaRPr lang="en-US" sz="1900" dirty="0"/>
          </a:p>
          <a:p>
            <a:pPr algn="just"/>
            <a:r>
              <a:rPr lang="en-US" sz="1900" dirty="0">
                <a:ea typeface="+mn-lt"/>
                <a:cs typeface="+mn-lt"/>
              </a:rPr>
              <a:t>Projekt ne </a:t>
            </a:r>
            <a:r>
              <a:rPr lang="en-US" sz="1900" dirty="0" err="1">
                <a:ea typeface="+mn-lt"/>
                <a:cs typeface="+mn-lt"/>
              </a:rPr>
              <a:t>ustreza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pogojem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pridobitve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nepovratnih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sredstev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iz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drugih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občinskih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razpisov</a:t>
            </a:r>
            <a:r>
              <a:rPr lang="en-US" sz="1900" dirty="0">
                <a:ea typeface="+mn-lt"/>
                <a:cs typeface="+mn-lt"/>
              </a:rPr>
              <a:t>. </a:t>
            </a:r>
            <a:endParaRPr lang="en-US" sz="1900" dirty="0"/>
          </a:p>
          <a:p>
            <a:pPr algn="just"/>
            <a:r>
              <a:rPr lang="en-US" sz="1900" dirty="0">
                <a:ea typeface="+mn-lt"/>
                <a:cs typeface="+mn-lt"/>
              </a:rPr>
              <a:t>Projekt je </a:t>
            </a:r>
            <a:r>
              <a:rPr lang="en-US" sz="1900" dirty="0" err="1">
                <a:ea typeface="+mn-lt"/>
                <a:cs typeface="+mn-lt"/>
              </a:rPr>
              <a:t>časovno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izvedljiv</a:t>
            </a:r>
            <a:r>
              <a:rPr lang="en-US" sz="1900" dirty="0">
                <a:ea typeface="+mn-lt"/>
                <a:cs typeface="+mn-lt"/>
              </a:rPr>
              <a:t> v </a:t>
            </a:r>
            <a:r>
              <a:rPr lang="en-US" sz="1900" dirty="0" err="1">
                <a:ea typeface="+mn-lt"/>
                <a:cs typeface="+mn-lt"/>
              </a:rPr>
              <a:t>proračunskem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letu</a:t>
            </a:r>
            <a:r>
              <a:rPr lang="en-US" sz="1900" dirty="0">
                <a:ea typeface="+mn-lt"/>
                <a:cs typeface="+mn-lt"/>
              </a:rPr>
              <a:t> 2023. </a:t>
            </a:r>
            <a:endParaRPr lang="en-US" sz="1900" dirty="0"/>
          </a:p>
          <a:p>
            <a:pPr algn="just"/>
            <a:r>
              <a:rPr lang="en-US" sz="1900" dirty="0">
                <a:ea typeface="+mn-lt"/>
                <a:cs typeface="+mn-lt"/>
              </a:rPr>
              <a:t>Projekt je </a:t>
            </a:r>
            <a:r>
              <a:rPr lang="en-US" sz="1900" dirty="0" err="1">
                <a:ea typeface="+mn-lt"/>
                <a:cs typeface="+mn-lt"/>
              </a:rPr>
              <a:t>umeščen</a:t>
            </a:r>
            <a:r>
              <a:rPr lang="en-US" sz="1900" dirty="0">
                <a:ea typeface="+mn-lt"/>
                <a:cs typeface="+mn-lt"/>
              </a:rPr>
              <a:t> in</a:t>
            </a:r>
            <a:r>
              <a:rPr lang="sl-SI" sz="1900" dirty="0">
                <a:ea typeface="+mn-lt"/>
                <a:cs typeface="+mn-lt"/>
              </a:rPr>
              <a:t> bo </a:t>
            </a:r>
            <a:r>
              <a:rPr lang="en-US" sz="1900" dirty="0" err="1">
                <a:ea typeface="+mn-lt"/>
                <a:cs typeface="+mn-lt"/>
              </a:rPr>
              <a:t>izveden</a:t>
            </a:r>
            <a:r>
              <a:rPr lang="en-US" sz="1900" dirty="0">
                <a:ea typeface="+mn-lt"/>
                <a:cs typeface="+mn-lt"/>
              </a:rPr>
              <a:t> v </a:t>
            </a:r>
            <a:r>
              <a:rPr lang="en-US" sz="1900" dirty="0" err="1">
                <a:ea typeface="+mn-lt"/>
                <a:cs typeface="+mn-lt"/>
              </a:rPr>
              <a:t>eni</a:t>
            </a:r>
            <a:r>
              <a:rPr lang="en-US" sz="1900" dirty="0">
                <a:ea typeface="+mn-lt"/>
                <a:cs typeface="+mn-lt"/>
              </a:rPr>
              <a:t> od 8-ih </a:t>
            </a:r>
            <a:r>
              <a:rPr lang="en-US" sz="1900" dirty="0" err="1">
                <a:ea typeface="+mn-lt"/>
                <a:cs typeface="+mn-lt"/>
              </a:rPr>
              <a:t>krajevnih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skupnosti</a:t>
            </a:r>
            <a:r>
              <a:rPr lang="en-US" sz="1900" dirty="0">
                <a:ea typeface="+mn-lt"/>
                <a:cs typeface="+mn-lt"/>
              </a:rPr>
              <a:t>: </a:t>
            </a:r>
            <a:r>
              <a:rPr lang="en-US" sz="1900" dirty="0" err="1">
                <a:ea typeface="+mn-lt"/>
                <a:cs typeface="+mn-lt"/>
              </a:rPr>
              <a:t>Blagovica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Češnjice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Krašnja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Lukovica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Prevoje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Rafolče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Trojane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Zlato</a:t>
            </a:r>
            <a:r>
              <a:rPr lang="en-US" sz="1900" dirty="0">
                <a:ea typeface="+mn-lt"/>
                <a:cs typeface="+mn-lt"/>
              </a:rPr>
              <a:t> Polje. </a:t>
            </a:r>
            <a:endParaRPr lang="en-US" sz="1900" dirty="0"/>
          </a:p>
          <a:p>
            <a:pPr algn="just"/>
            <a:r>
              <a:rPr lang="en-US" sz="1900" dirty="0">
                <a:ea typeface="+mn-lt"/>
                <a:cs typeface="+mn-lt"/>
              </a:rPr>
              <a:t>Projekt je </a:t>
            </a:r>
            <a:r>
              <a:rPr lang="en-US" sz="1900" dirty="0" err="1">
                <a:ea typeface="+mn-lt"/>
                <a:cs typeface="+mn-lt"/>
              </a:rPr>
              <a:t>finančno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ovrednoten</a:t>
            </a:r>
            <a:r>
              <a:rPr lang="en-US" sz="1900" dirty="0">
                <a:ea typeface="+mn-lt"/>
                <a:cs typeface="+mn-lt"/>
              </a:rPr>
              <a:t> med 3.000 EUR in 5.000 EUR (z DDV) za </a:t>
            </a:r>
            <a:r>
              <a:rPr lang="en-US" sz="1900" dirty="0" err="1">
                <a:ea typeface="+mn-lt"/>
                <a:cs typeface="+mn-lt"/>
              </a:rPr>
              <a:t>izvedbo</a:t>
            </a:r>
            <a:r>
              <a:rPr lang="en-US" sz="1900" dirty="0">
                <a:ea typeface="+mn-lt"/>
                <a:cs typeface="+mn-lt"/>
              </a:rPr>
              <a:t> v </a:t>
            </a:r>
            <a:r>
              <a:rPr lang="en-US" sz="1900" dirty="0" err="1">
                <a:ea typeface="+mn-lt"/>
                <a:cs typeface="+mn-lt"/>
              </a:rPr>
              <a:t>krajevnih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skupnostih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Blagovica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Krašnja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Lukovica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Prevoje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Rafolče</a:t>
            </a:r>
            <a:r>
              <a:rPr lang="en-US" sz="1900" dirty="0">
                <a:ea typeface="+mn-lt"/>
                <a:cs typeface="+mn-lt"/>
              </a:rPr>
              <a:t> in </a:t>
            </a:r>
            <a:r>
              <a:rPr lang="en-US" sz="1900" dirty="0" err="1">
                <a:ea typeface="+mn-lt"/>
                <a:cs typeface="+mn-lt"/>
              </a:rPr>
              <a:t>Trojane</a:t>
            </a:r>
            <a:r>
              <a:rPr lang="en-US" sz="1900" dirty="0">
                <a:ea typeface="+mn-lt"/>
                <a:cs typeface="+mn-lt"/>
              </a:rPr>
              <a:t>, med 2.000 EUR in 4.000 EUR (z DDV) za </a:t>
            </a:r>
            <a:r>
              <a:rPr lang="en-US" sz="1900" dirty="0" err="1">
                <a:ea typeface="+mn-lt"/>
                <a:cs typeface="+mn-lt"/>
              </a:rPr>
              <a:t>izvedbo</a:t>
            </a:r>
            <a:r>
              <a:rPr lang="en-US" sz="1900" dirty="0">
                <a:ea typeface="+mn-lt"/>
                <a:cs typeface="+mn-lt"/>
              </a:rPr>
              <a:t> v </a:t>
            </a:r>
            <a:r>
              <a:rPr lang="en-US" sz="1900" dirty="0" err="1">
                <a:ea typeface="+mn-lt"/>
                <a:cs typeface="+mn-lt"/>
              </a:rPr>
              <a:t>krajevni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skupnosti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Zlato</a:t>
            </a:r>
            <a:r>
              <a:rPr lang="en-US" sz="1900" dirty="0">
                <a:ea typeface="+mn-lt"/>
                <a:cs typeface="+mn-lt"/>
              </a:rPr>
              <a:t> Polje </a:t>
            </a:r>
            <a:r>
              <a:rPr lang="en-US" sz="1900" dirty="0" err="1">
                <a:ea typeface="+mn-lt"/>
                <a:cs typeface="+mn-lt"/>
              </a:rPr>
              <a:t>ter</a:t>
            </a:r>
            <a:r>
              <a:rPr lang="en-US" sz="1900" dirty="0">
                <a:ea typeface="+mn-lt"/>
                <a:cs typeface="+mn-lt"/>
              </a:rPr>
              <a:t> 1.000,00 EUR (z DDV) za </a:t>
            </a:r>
            <a:r>
              <a:rPr lang="en-US" sz="1900" dirty="0" err="1">
                <a:ea typeface="+mn-lt"/>
                <a:cs typeface="+mn-lt"/>
              </a:rPr>
              <a:t>izvedbo</a:t>
            </a:r>
            <a:r>
              <a:rPr lang="en-US" sz="1900" dirty="0">
                <a:ea typeface="+mn-lt"/>
                <a:cs typeface="+mn-lt"/>
              </a:rPr>
              <a:t> v </a:t>
            </a:r>
            <a:r>
              <a:rPr lang="en-US" sz="1900" dirty="0" err="1">
                <a:ea typeface="+mn-lt"/>
                <a:cs typeface="+mn-lt"/>
              </a:rPr>
              <a:t>krajevni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skupnosti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Češnjice</a:t>
            </a:r>
            <a:r>
              <a:rPr lang="en-US" sz="1900" dirty="0">
                <a:ea typeface="+mn-lt"/>
                <a:cs typeface="+mn-lt"/>
              </a:rPr>
              <a:t>.   </a:t>
            </a:r>
            <a:endParaRPr lang="en-US" sz="1900" dirty="0"/>
          </a:p>
          <a:p>
            <a:pPr algn="just"/>
            <a:r>
              <a:rPr lang="en-US" sz="1900" dirty="0" err="1">
                <a:ea typeface="+mn-lt"/>
                <a:cs typeface="+mn-lt"/>
              </a:rPr>
              <a:t>Vsak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projekt</a:t>
            </a:r>
            <a:r>
              <a:rPr lang="en-US" sz="1900" dirty="0">
                <a:ea typeface="+mn-lt"/>
                <a:cs typeface="+mn-lt"/>
              </a:rPr>
              <a:t> je </a:t>
            </a:r>
            <a:r>
              <a:rPr lang="en-US" sz="1900" dirty="0" err="1">
                <a:ea typeface="+mn-lt"/>
                <a:cs typeface="+mn-lt"/>
              </a:rPr>
              <a:t>posredovan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na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ločenem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Obrazcu</a:t>
            </a:r>
            <a:r>
              <a:rPr lang="en-US" sz="1900" dirty="0">
                <a:ea typeface="+mn-lt"/>
                <a:cs typeface="+mn-lt"/>
              </a:rPr>
              <a:t> za </a:t>
            </a:r>
            <a:r>
              <a:rPr lang="en-US" sz="1900" dirty="0" err="1">
                <a:ea typeface="+mn-lt"/>
                <a:cs typeface="+mn-lt"/>
              </a:rPr>
              <a:t>prijavo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projekta</a:t>
            </a:r>
            <a:r>
              <a:rPr lang="en-US" sz="1900" dirty="0">
                <a:ea typeface="+mn-lt"/>
                <a:cs typeface="+mn-lt"/>
              </a:rPr>
              <a:t>. </a:t>
            </a:r>
            <a:endParaRPr lang="en-US" sz="1900" dirty="0"/>
          </a:p>
          <a:p>
            <a:pPr algn="just"/>
            <a:r>
              <a:rPr lang="en-US" sz="1900" dirty="0">
                <a:ea typeface="+mn-lt"/>
                <a:cs typeface="+mn-lt"/>
              </a:rPr>
              <a:t>Projekt je </a:t>
            </a:r>
            <a:r>
              <a:rPr lang="en-US" sz="1900" dirty="0" err="1">
                <a:ea typeface="+mn-lt"/>
                <a:cs typeface="+mn-lt"/>
              </a:rPr>
              <a:t>posredovan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na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Občino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Lukovica</a:t>
            </a:r>
            <a:r>
              <a:rPr lang="en-US" sz="1900" dirty="0">
                <a:ea typeface="+mn-lt"/>
                <a:cs typeface="+mn-lt"/>
              </a:rPr>
              <a:t> do 24.10.2022 do 12.00 </a:t>
            </a:r>
            <a:r>
              <a:rPr lang="en-US" sz="1900" dirty="0" err="1">
                <a:ea typeface="+mn-lt"/>
                <a:cs typeface="+mn-lt"/>
              </a:rPr>
              <a:t>ure</a:t>
            </a:r>
            <a:r>
              <a:rPr lang="en-US" sz="1900" dirty="0">
                <a:ea typeface="+mn-lt"/>
                <a:cs typeface="+mn-lt"/>
              </a:rPr>
              <a:t>, v </a:t>
            </a:r>
            <a:r>
              <a:rPr lang="en-US" sz="1900" dirty="0" err="1">
                <a:ea typeface="+mn-lt"/>
                <a:cs typeface="+mn-lt"/>
              </a:rPr>
              <a:t>kolikor</a:t>
            </a:r>
            <a:r>
              <a:rPr lang="en-US" sz="1900" dirty="0">
                <a:ea typeface="+mn-lt"/>
                <a:cs typeface="+mn-lt"/>
              </a:rPr>
              <a:t> je </a:t>
            </a:r>
            <a:r>
              <a:rPr lang="en-US" sz="1900" dirty="0" err="1">
                <a:ea typeface="+mn-lt"/>
                <a:cs typeface="+mn-lt"/>
              </a:rPr>
              <a:t>bil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oddan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osebno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ali</a:t>
            </a:r>
            <a:r>
              <a:rPr lang="en-US" sz="1900" dirty="0">
                <a:ea typeface="+mn-lt"/>
                <a:cs typeface="+mn-lt"/>
              </a:rPr>
              <a:t> po </a:t>
            </a:r>
            <a:r>
              <a:rPr lang="en-US" sz="1900" dirty="0" err="1">
                <a:ea typeface="+mn-lt"/>
                <a:cs typeface="+mn-lt"/>
              </a:rPr>
              <a:t>elektronski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pošti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oziroma</a:t>
            </a:r>
            <a:r>
              <a:rPr lang="en-US" sz="1900" dirty="0">
                <a:ea typeface="+mn-lt"/>
                <a:cs typeface="+mn-lt"/>
              </a:rPr>
              <a:t> do 22.10.2012, v </a:t>
            </a:r>
            <a:r>
              <a:rPr lang="en-US" sz="1900" dirty="0" err="1">
                <a:ea typeface="+mn-lt"/>
                <a:cs typeface="+mn-lt"/>
              </a:rPr>
              <a:t>kolikor</a:t>
            </a:r>
            <a:r>
              <a:rPr lang="en-US" sz="1900" dirty="0">
                <a:ea typeface="+mn-lt"/>
                <a:cs typeface="+mn-lt"/>
              </a:rPr>
              <a:t> je </a:t>
            </a:r>
            <a:r>
              <a:rPr lang="en-US" sz="1900" dirty="0" err="1">
                <a:ea typeface="+mn-lt"/>
                <a:cs typeface="+mn-lt"/>
              </a:rPr>
              <a:t>bil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oddan</a:t>
            </a:r>
            <a:r>
              <a:rPr lang="en-US" sz="1900" dirty="0">
                <a:ea typeface="+mn-lt"/>
                <a:cs typeface="+mn-lt"/>
              </a:rPr>
              <a:t> po </a:t>
            </a:r>
            <a:r>
              <a:rPr lang="en-US" sz="1900" dirty="0" err="1">
                <a:ea typeface="+mn-lt"/>
                <a:cs typeface="+mn-lt"/>
              </a:rPr>
              <a:t>navadni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pošti</a:t>
            </a:r>
            <a:r>
              <a:rPr lang="en-US" sz="1900" dirty="0">
                <a:ea typeface="+mn-lt"/>
                <a:cs typeface="+mn-lt"/>
              </a:rPr>
              <a:t> (</a:t>
            </a:r>
            <a:r>
              <a:rPr lang="en-US" sz="1900" dirty="0" err="1">
                <a:ea typeface="+mn-lt"/>
                <a:cs typeface="+mn-lt"/>
              </a:rPr>
              <a:t>upošteva</a:t>
            </a:r>
            <a:r>
              <a:rPr lang="en-US" sz="1900" dirty="0">
                <a:ea typeface="+mn-lt"/>
                <a:cs typeface="+mn-lt"/>
              </a:rPr>
              <a:t> se </a:t>
            </a:r>
            <a:r>
              <a:rPr lang="en-US" sz="1900" dirty="0" err="1">
                <a:ea typeface="+mn-lt"/>
                <a:cs typeface="+mn-lt"/>
              </a:rPr>
              <a:t>poštni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žig</a:t>
            </a:r>
            <a:r>
              <a:rPr lang="en-US" sz="1900" dirty="0">
                <a:ea typeface="+mn-lt"/>
                <a:cs typeface="+mn-lt"/>
              </a:rPr>
              <a:t>). 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1192377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7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59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928" y="1124998"/>
            <a:ext cx="3456122" cy="4589717"/>
          </a:xfrm>
        </p:spPr>
        <p:txBody>
          <a:bodyPr>
            <a:normAutofit/>
          </a:bodyPr>
          <a:lstStyle/>
          <a:p>
            <a:pPr algn="l"/>
            <a:r>
              <a:rPr lang="sl-SI" sz="4800" i="1" dirty="0">
                <a:ea typeface="+mj-lt"/>
                <a:cs typeface="+mj-lt"/>
              </a:rPr>
              <a:t>Primer izpolnjenega obrazca za prijavo</a:t>
            </a:r>
            <a:endParaRPr lang="en-US" sz="4800" i="1" dirty="0">
              <a:ea typeface="+mj-lt"/>
              <a:cs typeface="+mj-lt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4B6A6207-4A89-449E-A03E-5E60D8501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32" y="-15796"/>
            <a:ext cx="7643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376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7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59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928" y="1124998"/>
            <a:ext cx="3456122" cy="4589717"/>
          </a:xfrm>
        </p:spPr>
        <p:txBody>
          <a:bodyPr>
            <a:normAutofit/>
          </a:bodyPr>
          <a:lstStyle/>
          <a:p>
            <a:pPr algn="l"/>
            <a:r>
              <a:rPr lang="sl-SI" sz="4800" i="1" dirty="0">
                <a:ea typeface="+mj-lt"/>
                <a:cs typeface="+mj-lt"/>
              </a:rPr>
              <a:t>Primer izpolnjenega obrazca za prijavo</a:t>
            </a:r>
            <a:endParaRPr lang="en-US" sz="4800" i="1" dirty="0">
              <a:ea typeface="+mj-lt"/>
              <a:cs typeface="+mj-lt"/>
            </a:endParaRP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5E1732BE-A19D-429D-A803-A6A8D746D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6" y="0"/>
            <a:ext cx="7396888" cy="1930279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6ED98F74-4006-4E47-A2E4-9375F90C1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1" y="1825261"/>
            <a:ext cx="7396888" cy="497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68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7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59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A39974-77E6-36C1-CDE4-B8CD6110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928" y="1124998"/>
            <a:ext cx="3456122" cy="4589717"/>
          </a:xfrm>
        </p:spPr>
        <p:txBody>
          <a:bodyPr>
            <a:normAutofit/>
          </a:bodyPr>
          <a:lstStyle/>
          <a:p>
            <a:pPr algn="l"/>
            <a:r>
              <a:rPr lang="sl-SI" sz="4800" i="1" dirty="0">
                <a:ea typeface="+mj-lt"/>
                <a:cs typeface="+mj-lt"/>
              </a:rPr>
              <a:t>Primer izpolnjenega obrazca za prijavo</a:t>
            </a:r>
            <a:endParaRPr lang="en-US" sz="4800" i="1" dirty="0">
              <a:ea typeface="+mj-lt"/>
              <a:cs typeface="+mj-lt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63EC3981-A3E8-404B-86A6-A83BE0E1B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6" y="336628"/>
            <a:ext cx="7962016" cy="4025647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AB5ECBD1-9979-4901-B099-5514DE6E0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6" y="4226246"/>
            <a:ext cx="7962016" cy="235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024549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A7C683C-DA35-4A0E-ADD0-CC297892D8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480F86-A978-4060-BF60-56AAB322FD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C239BB0-53B8-40A5-8BB9-15D2ED1AEBC9}">
  <ds:schemaRefs>
    <ds:schemaRef ds:uri="http://schemas.microsoft.com/office/2006/metadata/properties"/>
    <ds:schemaRef ds:uri="http://purl.org/dc/dcmitype/"/>
    <ds:schemaRef ds:uri="http://purl.org/dc/elements/1.1/"/>
    <ds:schemaRef ds:uri="http://schemas.microsoft.com/office/infopath/2007/PartnerControls"/>
    <ds:schemaRef ds:uri="230e9df3-be65-4c73-a93b-d1236ebd677e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terms/"/>
    <ds:schemaRef ds:uri="16c05727-aa75-4e4a-9b5f-8a80a1165891"/>
    <ds:schemaRef ds:uri="71af3243-3dd4-4a8d-8c0d-dd76da1f02a5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1353</TotalTime>
  <Words>2078</Words>
  <Application>Microsoft Office PowerPoint</Application>
  <PresentationFormat>Širokozaslonsko</PresentationFormat>
  <Paragraphs>105</Paragraphs>
  <Slides>23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23</vt:i4>
      </vt:variant>
    </vt:vector>
  </HeadingPairs>
  <TitlesOfParts>
    <vt:vector size="28" baseType="lpstr">
      <vt:lpstr>Calibri</vt:lpstr>
      <vt:lpstr>Calibri Light</vt:lpstr>
      <vt:lpstr>Rockwell</vt:lpstr>
      <vt:lpstr>Wingdings</vt:lpstr>
      <vt:lpstr>Atlas</vt:lpstr>
      <vt:lpstr>Odločamo skupaj!</vt:lpstr>
      <vt:lpstr>Kaj je participativni proračun?  Zakaj participativni proračun? </vt:lpstr>
      <vt:lpstr>80.000 EUR</vt:lpstr>
      <vt:lpstr>Postopek</vt:lpstr>
      <vt:lpstr>Zbiranje predlogov</vt:lpstr>
      <vt:lpstr>Merila za upravičenost projektov</vt:lpstr>
      <vt:lpstr>Primer izpolnjenega obrazca za prijavo</vt:lpstr>
      <vt:lpstr>Primer izpolnjenega obrazca za prijavo</vt:lpstr>
      <vt:lpstr>Primer izpolnjenega obrazca za prijavo</vt:lpstr>
      <vt:lpstr>Primer izpolnjenega obrazca za prijavo</vt:lpstr>
      <vt:lpstr>Primer izpolnjenega obrazca za prijavo</vt:lpstr>
      <vt:lpstr>Primeri projektov</vt:lpstr>
      <vt:lpstr>Preverjanje predlogov</vt:lpstr>
      <vt:lpstr>Glasovanje o projektih</vt:lpstr>
      <vt:lpstr>Izglasovani projekti</vt:lpstr>
      <vt:lpstr>Izglasovani projekti</vt:lpstr>
      <vt:lpstr>Izglasovani projekti</vt:lpstr>
      <vt:lpstr>Izglasovani projekti</vt:lpstr>
      <vt:lpstr>Izglasovani projekti</vt:lpstr>
      <vt:lpstr>Izglasovani projekti</vt:lpstr>
      <vt:lpstr>Izglasovani projekti</vt:lpstr>
      <vt:lpstr>Izglasovani projekti</vt:lpstr>
      <vt:lpstr>Hvala za vašo poroznost!   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Mojca Štepic</dc:creator>
  <cp:lastModifiedBy>Mojca Štepic</cp:lastModifiedBy>
  <cp:revision>482</cp:revision>
  <dcterms:created xsi:type="dcterms:W3CDTF">2022-09-19T10:00:34Z</dcterms:created>
  <dcterms:modified xsi:type="dcterms:W3CDTF">2022-09-26T12:04:43Z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